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306" r:id="rId4"/>
    <p:sldId id="309" r:id="rId5"/>
    <p:sldId id="310" r:id="rId6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9306"/>
    <p:restoredTop sz="97140"/>
  </p:normalViewPr>
  <p:slideViewPr>
    <p:cSldViewPr snapToGrid="0">
      <p:cViewPr varScale="0">
        <p:scale>
          <a:sx n="90" d="100"/>
          <a:sy n="90" d="100"/>
        </p:scale>
        <p:origin x="-390" y="96"/>
      </p:cViewPr>
      <p:guideLst>
        <p:guide orient="vert"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r">
              <a:defRPr sz="1300"/>
            </a:lvl1pPr>
          </a:lstStyle>
          <a:p>
            <a:fld id="{191BE3D9-E511-4A35-AEA3-61DA7AA32255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7" tIns="47844" rIns="95687" bIns="47844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7" tIns="47844" rIns="95687" bIns="47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r">
              <a:defRPr sz="1300"/>
            </a:lvl1pPr>
          </a:lstStyle>
          <a:p>
            <a:fld id="{44832BD6-94D2-4213-A78B-037D114AC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04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9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18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78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41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27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90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79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8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19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39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483192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3C7C-3F79-43A4-BED4-27B4FC8E99D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84D0-0B01-40CA-AB2A-432833C16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70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png" /><Relationship Id="rId3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pSp>
        <p:nvGrpSpPr>
          <p:cNvPr id="1107" name="グループ化 174"/>
          <p:cNvGrpSpPr/>
          <p:nvPr/>
        </p:nvGrpSpPr>
        <p:grpSpPr>
          <a:xfrm>
            <a:off x="1070193" y="967066"/>
            <a:ext cx="3244764" cy="4561674"/>
            <a:chOff x="186720" y="1513833"/>
            <a:chExt cx="3143435" cy="4450087"/>
          </a:xfrm>
        </p:grpSpPr>
        <p:pic>
          <p:nvPicPr>
            <p:cNvPr id="1108" name="図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6721" y="1513833"/>
              <a:ext cx="3143434" cy="4450087"/>
            </a:xfrm>
            <a:prstGeom prst="rect">
              <a:avLst/>
            </a:prstGeom>
          </p:spPr>
        </p:pic>
        <p:sp>
          <p:nvSpPr>
            <p:cNvPr id="1109" name="正方形/長方形 15"/>
            <p:cNvSpPr/>
            <p:nvPr/>
          </p:nvSpPr>
          <p:spPr>
            <a:xfrm>
              <a:off x="1503116" y="1753269"/>
              <a:ext cx="729600" cy="121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新潟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県</a:t>
              </a:r>
              <a:r>
                <a:rPr kumimoji="1"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</p:txBody>
        </p:sp>
        <p:sp>
          <p:nvSpPr>
            <p:cNvPr id="1110" name="正方形/長方形 16"/>
            <p:cNvSpPr/>
            <p:nvPr/>
          </p:nvSpPr>
          <p:spPr>
            <a:xfrm>
              <a:off x="438127" y="2506667"/>
              <a:ext cx="729600" cy="121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富山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県</a:t>
              </a:r>
              <a:r>
                <a:rPr kumimoji="1"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</p:txBody>
        </p:sp>
        <p:sp>
          <p:nvSpPr>
            <p:cNvPr id="1111" name="正方形/長方形 17"/>
            <p:cNvSpPr/>
            <p:nvPr/>
          </p:nvSpPr>
          <p:spPr>
            <a:xfrm>
              <a:off x="186720" y="3794890"/>
              <a:ext cx="729600" cy="121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岐阜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県</a:t>
              </a:r>
              <a:r>
                <a:rPr kumimoji="1"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</p:txBody>
        </p:sp>
        <p:sp>
          <p:nvSpPr>
            <p:cNvPr id="1112" name="正方形/長方形 18"/>
            <p:cNvSpPr/>
            <p:nvPr/>
          </p:nvSpPr>
          <p:spPr>
            <a:xfrm>
              <a:off x="2564204" y="2796001"/>
              <a:ext cx="729600" cy="121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群馬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県</a:t>
              </a:r>
              <a:r>
                <a:rPr kumimoji="1"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</p:txBody>
        </p:sp>
        <p:sp>
          <p:nvSpPr>
            <p:cNvPr id="1113" name="正方形/長方形 20"/>
            <p:cNvSpPr/>
            <p:nvPr/>
          </p:nvSpPr>
          <p:spPr>
            <a:xfrm>
              <a:off x="2312080" y="4657336"/>
              <a:ext cx="729600" cy="121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山梨県</a:t>
              </a:r>
              <a:r>
                <a:rPr kumimoji="1"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</p:txBody>
        </p:sp>
        <p:sp>
          <p:nvSpPr>
            <p:cNvPr id="1114" name="正方形/長方形 22"/>
            <p:cNvSpPr/>
            <p:nvPr/>
          </p:nvSpPr>
          <p:spPr>
            <a:xfrm>
              <a:off x="1582480" y="5711128"/>
              <a:ext cx="729600" cy="121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静岡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県</a:t>
              </a:r>
              <a:r>
                <a:rPr kumimoji="1"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</p:txBody>
        </p:sp>
        <p:sp>
          <p:nvSpPr>
            <p:cNvPr id="1115" name="正方形/長方形 23"/>
            <p:cNvSpPr/>
            <p:nvPr/>
          </p:nvSpPr>
          <p:spPr>
            <a:xfrm>
              <a:off x="202400" y="5732420"/>
              <a:ext cx="729600" cy="121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愛知県</a:t>
              </a:r>
              <a:r>
                <a:rPr kumimoji="1"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</p:txBody>
        </p:sp>
      </p:grpSp>
      <p:cxnSp>
        <p:nvCxnSpPr>
          <p:cNvPr id="1116" name="直線コネクタ 183"/>
          <p:cNvCxnSpPr/>
          <p:nvPr/>
        </p:nvCxnSpPr>
        <p:spPr>
          <a:xfrm flipV="1">
            <a:off x="1038795" y="579308"/>
            <a:ext cx="10691813" cy="0"/>
          </a:xfrm>
          <a:prstGeom prst="line">
            <a:avLst/>
          </a:prstGeom>
          <a:ln w="50800" cmpd="dbl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7" name="正方形/長方形 184"/>
          <p:cNvSpPr/>
          <p:nvPr/>
        </p:nvSpPr>
        <p:spPr>
          <a:xfrm>
            <a:off x="1329704" y="131613"/>
            <a:ext cx="2184400" cy="38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長野県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1118" name="正方形/長方形 185"/>
          <p:cNvSpPr/>
          <p:nvPr/>
        </p:nvSpPr>
        <p:spPr>
          <a:xfrm>
            <a:off x="3514104" y="93512"/>
            <a:ext cx="6431624" cy="46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東御市（とうみし）</a:t>
            </a:r>
            <a:r>
              <a:rPr kumimoji="1"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1119" name="角丸四角形 186"/>
          <p:cNvSpPr/>
          <p:nvPr/>
        </p:nvSpPr>
        <p:spPr>
          <a:xfrm>
            <a:off x="1133545" y="643065"/>
            <a:ext cx="1440000" cy="324000"/>
          </a:xfrm>
          <a:prstGeom prst="roundRect">
            <a:avLst>
              <a:gd name="adj" fmla="val 888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　所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0" name="角丸四角形 187"/>
          <p:cNvSpPr/>
          <p:nvPr/>
        </p:nvSpPr>
        <p:spPr>
          <a:xfrm>
            <a:off x="1122224" y="5563656"/>
            <a:ext cx="1440000" cy="324000"/>
          </a:xfrm>
          <a:prstGeom prst="roundRect">
            <a:avLst>
              <a:gd name="adj" fmla="val 8889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基本情報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1" name="楕円 188"/>
          <p:cNvSpPr/>
          <p:nvPr/>
        </p:nvSpPr>
        <p:spPr>
          <a:xfrm>
            <a:off x="3216485" y="25316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下矢印 189"/>
          <p:cNvSpPr/>
          <p:nvPr/>
        </p:nvSpPr>
        <p:spPr>
          <a:xfrm>
            <a:off x="3156493" y="2180771"/>
            <a:ext cx="335984" cy="326201"/>
          </a:xfrm>
          <a:prstGeom prst="downArrow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正方形/長方形 191"/>
          <p:cNvSpPr/>
          <p:nvPr/>
        </p:nvSpPr>
        <p:spPr>
          <a:xfrm>
            <a:off x="3155953" y="5713592"/>
            <a:ext cx="1076540" cy="28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R6.3.1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4" name="角丸四角形 192"/>
          <p:cNvSpPr/>
          <p:nvPr/>
        </p:nvSpPr>
        <p:spPr>
          <a:xfrm>
            <a:off x="4612333" y="677652"/>
            <a:ext cx="1440000" cy="324000"/>
          </a:xfrm>
          <a:prstGeom prst="roundRect">
            <a:avLst>
              <a:gd name="adj" fmla="val 8889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　徴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125" name="表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62208"/>
              </p:ext>
            </p:extLst>
          </p:nvPr>
        </p:nvGraphicFramePr>
        <p:xfrm>
          <a:off x="4612333" y="1174988"/>
          <a:ext cx="6873891" cy="28801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99255"/>
                <a:gridCol w="5474636"/>
              </a:tblGrid>
              <a:tr h="674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地理・交通</a:t>
                      </a:r>
                      <a:endParaRPr kumimoji="1" lang="ja-JP" altLang="en-US" sz="13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2000" marR="72000" marT="108000" marB="3600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鉄道：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東京から約1時間30分、名古屋から約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時間30</a:t>
                      </a:r>
                      <a:r>
                        <a:rPr kumimoji="1" lang="ja-JP" altLang="en-US" sz="1200" b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</a:t>
                      </a:r>
                      <a:endParaRPr kumimoji="1" lang="en-US" altLang="ja-JP" sz="12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16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車：高速道路利用で、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東京から約2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時間、名古屋から約3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時間30分</a:t>
                      </a:r>
                      <a:endParaRPr kumimoji="1" lang="ja-JP" altLang="en-US" sz="12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R="36000" marT="108000" marB="36000" anchor="ctr"/>
                </a:tc>
                <a:extLst>
                  <a:ext uri="{0D108BD9-81ED-4DB2-BD59-A6C34878D82A}"/>
                </a:extLst>
              </a:tr>
              <a:tr h="6685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気候</a:t>
                      </a:r>
                      <a:endParaRPr kumimoji="1" lang="en-US" altLang="ja-JP" sz="13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1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（冬の様子）</a:t>
                      </a:r>
                      <a:endParaRPr kumimoji="1" lang="ja-JP" altLang="en-US" sz="11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2000" marR="72000" marT="108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降水量が少なく、雪かきは年に数回程度。雪下ろしは必要ありません。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南面傾斜で日当たりが良いため雪はすぐ溶けます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</a:t>
                      </a:r>
                      <a:endParaRPr kumimoji="1" lang="ja-JP" altLang="en-US" sz="12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R="36000" marT="108000" marB="36000" anchor="ctr"/>
                </a:tc>
                <a:extLst>
                  <a:ext uri="{0D108BD9-81ED-4DB2-BD59-A6C34878D82A}"/>
                </a:extLst>
              </a:tr>
              <a:tr h="5520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　物</a:t>
                      </a:r>
                      <a:endParaRPr kumimoji="1" lang="ja-JP" altLang="en-US" sz="13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2000" marR="72000" marT="108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ブドウ（巨峰、シャインマスカット、ワイン用）とくるみが名産です。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Font typeface="Wingdings"/>
                        <a:buChar char="Ø"/>
                      </a:pPr>
                      <a:r>
                        <a:rPr kumimoji="1" lang="ja-JP" altLang="en-US" sz="12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ワイン・クラフトビール・チーズなども楽しめるグルメシティ！</a:t>
                      </a:r>
                      <a:endParaRPr kumimoji="1" lang="ja-JP" altLang="en-US" sz="12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R="36000" marT="108000" marB="36000" anchor="ctr"/>
                </a:tc>
                <a:extLst>
                  <a:ext uri="{0D108BD9-81ED-4DB2-BD59-A6C34878D82A}"/>
                </a:extLst>
              </a:tr>
              <a:tr h="9848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</a:t>
                      </a:r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ja-JP" altLang="en-US" sz="13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2000" marR="72000" marT="108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令和元年度の難読市ランキングで見事（？）全国１位…！</a:t>
                      </a:r>
                      <a:endParaRPr lang="ja-JP" altLang="en-US"/>
                    </a:p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キャッチフレーズは「ほどよく、田舎。とうみ」</a:t>
                      </a:r>
                      <a:endParaRPr kumimoji="1" lang="en-US" altLang="ja-JP" sz="1200" b="1" dirty="0" smtClean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首都圏からの近さと陽当たりの良さが自慢です！</a:t>
                      </a:r>
                      <a:endParaRPr kumimoji="1" lang="ja-JP" altLang="en-US" sz="12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R="36000" marT="108000" marB="3600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26" name="角丸四角形 194"/>
          <p:cNvSpPr/>
          <p:nvPr/>
        </p:nvSpPr>
        <p:spPr>
          <a:xfrm>
            <a:off x="4612333" y="4373573"/>
            <a:ext cx="1440000" cy="324000"/>
          </a:xfrm>
          <a:prstGeom prst="roundRect">
            <a:avLst>
              <a:gd name="adj" fmla="val 8889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移住の取組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127" name="表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15625"/>
              </p:ext>
            </p:extLst>
          </p:nvPr>
        </p:nvGraphicFramePr>
        <p:xfrm>
          <a:off x="4627663" y="4792139"/>
          <a:ext cx="6858561" cy="202167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55049">
                  <a:extLst>
                    <a:ext uri="{9D8B030D-6E8A-4147-A177-3AD203B41FA5}"/>
                  </a:extLst>
                </a:gridCol>
                <a:gridCol w="5503512">
                  <a:extLst>
                    <a:ext uri="{9D8B030D-6E8A-4147-A177-3AD203B41FA5}"/>
                  </a:extLst>
                </a:gridCol>
              </a:tblGrid>
              <a:tr h="6445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移住支援制度</a:t>
                      </a:r>
                      <a:endParaRPr kumimoji="1" lang="ja-JP" altLang="en-US" sz="13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2000" marR="72000" marT="108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空き家バンク制度、専属移住相談員による窓口・オンラインでの相談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移住体験施設「102（いちまるに」、担当者による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市内ツアー（随時）</a:t>
                      </a:r>
                      <a:endParaRPr kumimoji="1" lang="ja-JP" altLang="en-US" sz="12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R5.7 開始！移住就業支援事業（地域企業への就職・転職サポート）</a:t>
                      </a:r>
                      <a:endParaRPr kumimoji="1" lang="en-US" altLang="ja-JP" sz="1200" b="0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R="36000" anchor="ctr"/>
                </a:tc>
                <a:extLst>
                  <a:ext uri="{0D108BD9-81ED-4DB2-BD59-A6C34878D82A}"/>
                </a:extLst>
              </a:tr>
              <a:tr h="6167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担当からの</a:t>
                      </a:r>
                      <a:endParaRPr kumimoji="1" lang="en-US" altLang="ja-JP" sz="13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メッセージ</a:t>
                      </a:r>
                      <a:endParaRPr kumimoji="1" lang="en-US" altLang="ja-JP" sz="13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2000" marR="72000" marT="108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6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人と人をお繋ぎすることを大切に、</a:t>
                      </a:r>
                      <a:b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理想の移住を叶えるため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全力で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サポートします</a:t>
                      </a: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</a:t>
                      </a:r>
                      <a:endParaRPr kumimoji="1" lang="ja-JP" altLang="en-US" sz="12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R="36000" anchor="ctr"/>
                </a:tc>
                <a:extLst>
                  <a:ext uri="{0D108BD9-81ED-4DB2-BD59-A6C34878D82A}"/>
                </a:extLst>
              </a:tr>
              <a:tr h="6453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 絡 先</a:t>
                      </a:r>
                      <a:endParaRPr kumimoji="1" lang="en-US" altLang="ja-JP" sz="13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2000" marR="72000" marT="108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2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【東御市企画振興課移住定住・シティプロモーション係</a:t>
                      </a:r>
                      <a:r>
                        <a:rPr kumimoji="1" lang="en-US" altLang="ja-JP" sz="12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電話： 0268-71-6790</a:t>
                      </a: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ポータルサイト「とうみぐらし」→　</a:t>
                      </a:r>
                      <a:endParaRPr kumimoji="1" lang="en-US" altLang="ja-JP" sz="12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E-mail</a:t>
                      </a: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kumimoji="1" lang="ja-JP" altLang="en-US" sz="1200" b="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iju@city.tomi.nagano.jp</a:t>
                      </a:r>
                      <a:r>
                        <a:rPr kumimoji="1"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ja-JP" altLang="en-US" sz="12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R="3600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28" name="図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461" y="6072912"/>
            <a:ext cx="690061" cy="661819"/>
          </a:xfrm>
          <a:prstGeom prst="rect">
            <a:avLst/>
          </a:prstGeom>
        </p:spPr>
      </p:pic>
      <p:pic>
        <p:nvPicPr>
          <p:cNvPr id="1129" name="図 197"/>
          <p:cNvPicPr>
            <a:picLocks noChangeAspect="1"/>
          </p:cNvPicPr>
          <p:nvPr/>
        </p:nvPicPr>
        <p:blipFill>
          <a:blip r:embed="rId3"/>
          <a:srcRect l="8093" t="8717" r="8241" b="9059"/>
          <a:stretch>
            <a:fillRect/>
          </a:stretch>
        </p:blipFill>
        <p:spPr>
          <a:xfrm>
            <a:off x="10656358" y="131613"/>
            <a:ext cx="1332328" cy="1127265"/>
          </a:xfrm>
          <a:prstGeom prst="rect">
            <a:avLst/>
          </a:prstGeom>
        </p:spPr>
      </p:pic>
      <p:sp>
        <p:nvSpPr>
          <p:cNvPr id="1130" name="正方形/長方形 42"/>
          <p:cNvSpPr/>
          <p:nvPr/>
        </p:nvSpPr>
        <p:spPr>
          <a:xfrm>
            <a:off x="1099242" y="5987581"/>
            <a:ext cx="3114386" cy="711156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■人口：29,260人■世帯数：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12,515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世帯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■面積：112.37㎢（人口密度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261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㎢）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■主な地域内の移動手段：自家用車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2" name="四角形 78"/>
          <p:cNvSpPr/>
          <p:nvPr/>
        </p:nvSpPr>
        <p:spPr>
          <a:xfrm>
            <a:off x="6357737" y="1464598"/>
            <a:ext cx="5504269" cy="5160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3" name="四角形 77"/>
          <p:cNvSpPr/>
          <p:nvPr/>
        </p:nvSpPr>
        <p:spPr>
          <a:xfrm>
            <a:off x="399435" y="1464597"/>
            <a:ext cx="5504269" cy="5160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4" name="四角形 66"/>
          <p:cNvSpPr>
            <a:spLocks noGrp="1"/>
          </p:cNvSpPr>
          <p:nvPr>
            <p:ph type="title"/>
          </p:nvPr>
        </p:nvSpPr>
        <p:spPr>
          <a:xfrm>
            <a:off x="838200" y="24248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ja-JP" altLang="en-US" sz="2000" b="0">
                <a:solidFill>
                  <a:srgbClr val="3F3D56"/>
                </a:solidFill>
                <a:latin typeface="游ゴシック"/>
                <a:ea typeface="游ゴシック"/>
              </a:rPr>
              <a:t>とうみぐらしを叶える第一歩</a:t>
            </a:r>
            <a:endParaRPr sz="3200" b="0">
              <a:solidFill>
                <a:srgbClr val="3F3D56"/>
              </a:solidFill>
              <a:latin typeface="游ゴシック"/>
              <a:ea typeface="游ゴシック"/>
            </a:endParaRPr>
          </a:p>
          <a:p>
            <a:pPr algn="ctr"/>
            <a:r>
              <a:rPr lang="ja-JP" altLang="en-US" sz="3200" b="1">
                <a:solidFill>
                  <a:srgbClr val="3F3D56"/>
                </a:solidFill>
                <a:latin typeface="游ゴシック"/>
                <a:ea typeface="游ゴシック"/>
              </a:rPr>
              <a:t>オーダーメイドツアー＆移住体験ツアー</a:t>
            </a:r>
            <a:endParaRPr lang="ja-JP" altLang="en-US" b="1">
              <a:solidFill>
                <a:srgbClr val="3F3D56"/>
              </a:solidFill>
              <a:latin typeface="游ゴシック"/>
              <a:ea typeface="游ゴシック"/>
            </a:endParaRPr>
          </a:p>
        </p:txBody>
      </p:sp>
      <p:sp>
        <p:nvSpPr>
          <p:cNvPr id="1135" name="四角形 67"/>
          <p:cNvSpPr/>
          <p:nvPr/>
        </p:nvSpPr>
        <p:spPr>
          <a:xfrm>
            <a:off x="658815" y="1619257"/>
            <a:ext cx="4818062" cy="722312"/>
          </a:xfrm>
          <a:prstGeom prst="rect">
            <a:avLst/>
          </a:prstGeom>
          <a:solidFill>
            <a:srgbClr val="C7DD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400" b="1">
                <a:solidFill>
                  <a:schemeClr val="tx2"/>
                </a:solidFill>
              </a:rPr>
              <a:t>まずは1日で東御を知る</a:t>
            </a:r>
            <a:endParaRPr lang="ja-JP" altLang="en-US" b="1">
              <a:solidFill>
                <a:schemeClr val="tx2"/>
              </a:solidFill>
            </a:endParaRPr>
          </a:p>
        </p:txBody>
      </p:sp>
      <p:sp>
        <p:nvSpPr>
          <p:cNvPr id="1136" name="四角形 68"/>
          <p:cNvSpPr/>
          <p:nvPr/>
        </p:nvSpPr>
        <p:spPr>
          <a:xfrm>
            <a:off x="6700840" y="1619257"/>
            <a:ext cx="4818062" cy="722312"/>
          </a:xfrm>
          <a:prstGeom prst="rect">
            <a:avLst/>
          </a:prstGeom>
          <a:solidFill>
            <a:srgbClr val="C7DDDD"/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anchor="ctr" anchorCtr="0">
            <a:noAutofit/>
          </a:bodyPr>
          <a:lstStyle/>
          <a:p>
            <a:pPr algn="ctr">
              <a:defRPr lang="ja-JP" altLang="en-US"/>
            </a:pPr>
            <a:r>
              <a:rPr lang="ja-JP" altLang="en-US" sz="2400" b="1">
                <a:solidFill>
                  <a:schemeClr val="tx2"/>
                </a:solidFill>
              </a:rPr>
              <a:t>ちょっと長めに東御を体験する</a:t>
            </a:r>
            <a:endParaRPr lang="ja-JP" altLang="en-US" b="1">
              <a:solidFill>
                <a:schemeClr val="tx2"/>
              </a:solidFill>
            </a:endParaRPr>
          </a:p>
        </p:txBody>
      </p:sp>
      <p:pic>
        <p:nvPicPr>
          <p:cNvPr id="1137" name="図 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815" y="2475541"/>
            <a:ext cx="4846211" cy="2500313"/>
          </a:xfrm>
          <a:prstGeom prst="rect">
            <a:avLst/>
          </a:prstGeom>
        </p:spPr>
      </p:pic>
      <p:sp>
        <p:nvSpPr>
          <p:cNvPr id="1138" name="テキスト 70"/>
          <p:cNvSpPr txBox="1"/>
          <p:nvPr/>
        </p:nvSpPr>
        <p:spPr>
          <a:xfrm>
            <a:off x="260139" y="5299082"/>
            <a:ext cx="5643565" cy="830104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</a:ln>
        </p:spPr>
        <p:txBody>
          <a:bodyPr vert="horz" wrap="square" lIns="91440" tIns="45720" rIns="91440" bIns="45720" numCol="1" spc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1組1組にじっくりと向き合って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コーディネートしますので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D5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あなたの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「見たい」「会いたい」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D5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「体験したい」「食べたい」を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叶えられます。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D5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お子様連れも大歓迎！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D5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9" name="テキスト 72"/>
          <p:cNvSpPr txBox="1"/>
          <p:nvPr/>
        </p:nvSpPr>
        <p:spPr>
          <a:xfrm>
            <a:off x="6314442" y="5114416"/>
            <a:ext cx="5643565" cy="119943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1泊3,000円から宿泊可能の移住体験施設。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D5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朝から晩まで体験すると、より分かる信州とうみの魅力。</a:t>
            </a:r>
            <a:endParaRPr lang="ja-JP" altLang="en-US" sz="1400" b="0">
              <a:solidFill>
                <a:srgbClr val="3F3D56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とうみの四季を知るために、家探しに、</a:t>
            </a:r>
            <a:endParaRPr lang="ja-JP" altLang="en-US" sz="1400" b="0">
              <a:solidFill>
                <a:srgbClr val="3F3D56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地域の人との交流、生活スポット巡りに…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D5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そんなあなたをお手伝いするための場所をご用意しました。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F3D5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5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移住後の生活をイメージしながら滞在してみてください。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F3D5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0" name="図形 73"/>
          <p:cNvSpPr/>
          <p:nvPr/>
        </p:nvSpPr>
        <p:spPr>
          <a:xfrm rot="10800000">
            <a:off x="2940522" y="2246818"/>
            <a:ext cx="282799" cy="282799"/>
          </a:xfrm>
          <a:prstGeom prst="triangle">
            <a:avLst/>
          </a:prstGeom>
          <a:solidFill>
            <a:srgbClr val="C7DD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41" name="図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19" y="2475541"/>
            <a:ext cx="3650905" cy="2502204"/>
          </a:xfrm>
          <a:prstGeom prst="rect">
            <a:avLst/>
          </a:prstGeom>
        </p:spPr>
      </p:pic>
      <p:sp>
        <p:nvSpPr>
          <p:cNvPr id="1142" name="図形 76"/>
          <p:cNvSpPr/>
          <p:nvPr/>
        </p:nvSpPr>
        <p:spPr>
          <a:xfrm rot="10800000">
            <a:off x="8984583" y="2243125"/>
            <a:ext cx="282799" cy="282799"/>
          </a:xfrm>
          <a:prstGeom prst="triangle">
            <a:avLst/>
          </a:prstGeom>
          <a:solidFill>
            <a:srgbClr val="C7DDD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43" name="図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486" y="219307"/>
            <a:ext cx="1112520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四角形 1123"/>
          <p:cNvSpPr>
            <a:spLocks noGrp="1"/>
          </p:cNvSpPr>
          <p:nvPr>
            <p:ph type="title"/>
          </p:nvPr>
        </p:nvSpPr>
        <p:spPr>
          <a:xfrm>
            <a:off x="609600" y="645000"/>
            <a:ext cx="10972800" cy="994123"/>
          </a:xfrm>
          <a:prstGeom prst="rect">
            <a:avLst/>
          </a:prstGeom>
        </p:spPr>
        <p:txBody>
          <a:bodyPr lIns="121920" tIns="60960" rIns="121920" bIns="60960"/>
          <a:lstStyle/>
          <a:p>
            <a:r>
              <a:rPr kumimoji="1" lang="ja-JP" altLang="en-US"/>
              <a:t>とうみを知るツール</a:t>
            </a:r>
          </a:p>
        </p:txBody>
      </p:sp>
      <p:sp>
        <p:nvSpPr>
          <p:cNvPr id="1152" name="正方形/長方形 1128"/>
          <p:cNvSpPr>
            <a:spLocks noChangeArrowheads="1"/>
          </p:cNvSpPr>
          <p:nvPr/>
        </p:nvSpPr>
        <p:spPr>
          <a:xfrm>
            <a:off x="1961150" y="2325001"/>
            <a:ext cx="3711685" cy="3711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01990" tIns="50994" rIns="101990" bIns="50994" numCol="1" anchor="t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900" b="1" dirty="0">
              <a:solidFill>
                <a:srgbClr val="FFFFFF"/>
              </a:solidFill>
              <a:latin typeface="+mn-ea"/>
              <a:cs typeface="いろはマル Medium" panose="020B0402020203020207" pitchFamily="50" charset="-128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900" b="1" dirty="0">
                <a:solidFill>
                  <a:srgbClr val="FFFFFF"/>
                </a:solidFill>
                <a:latin typeface="+mn-ea"/>
                <a:cs typeface="いろはマル Medium" panose="020B0402020203020207" pitchFamily="50" charset="-128"/>
              </a:rPr>
              <a:t>東御市公式</a:t>
            </a:r>
            <a:endParaRPr b="1"/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900" b="1" dirty="0">
                <a:solidFill>
                  <a:srgbClr val="FFFFFF"/>
                </a:solidFill>
                <a:latin typeface="+mn-ea"/>
                <a:cs typeface="いろはマル Medium" panose="020B0402020203020207" pitchFamily="50" charset="-128"/>
              </a:rPr>
              <a:t>YouTube</a:t>
            </a:r>
            <a:endParaRPr b="1"/>
          </a:p>
        </p:txBody>
      </p:sp>
      <p:sp>
        <p:nvSpPr>
          <p:cNvPr id="1153" name="正方形/長方形 1130"/>
          <p:cNvSpPr>
            <a:spLocks noChangeArrowheads="1"/>
          </p:cNvSpPr>
          <p:nvPr/>
        </p:nvSpPr>
        <p:spPr>
          <a:xfrm>
            <a:off x="6519163" y="2325001"/>
            <a:ext cx="3711685" cy="3711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01990" tIns="50994" rIns="101990" bIns="50994" numCol="1" anchor="t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900" b="1" dirty="0">
              <a:solidFill>
                <a:srgbClr val="FFFFFF"/>
              </a:solidFill>
              <a:latin typeface="+mn-ea"/>
              <a:cs typeface="いろはマル Medium" panose="020B0402020203020207" pitchFamily="50" charset="-128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900" b="1" dirty="0">
                <a:solidFill>
                  <a:srgbClr val="FFFFFF"/>
                </a:solidFill>
                <a:latin typeface="+mn-ea"/>
                <a:cs typeface="いろはマル Medium" panose="020B0402020203020207" pitchFamily="50" charset="-128"/>
              </a:rPr>
              <a:t>移住定住ポータルサイト</a:t>
            </a:r>
            <a:endParaRPr kumimoji="0" lang="en-US" altLang="ja-JP" sz="1900" b="1" dirty="0">
              <a:solidFill>
                <a:srgbClr val="FFFFFF"/>
              </a:solidFill>
              <a:latin typeface="+mn-ea"/>
              <a:cs typeface="いろはマル Medium" panose="020B0402020203020207" pitchFamily="50" charset="-128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900" b="1" dirty="0">
                <a:solidFill>
                  <a:srgbClr val="FFFFFF"/>
                </a:solidFill>
                <a:latin typeface="+mn-ea"/>
                <a:cs typeface="いろはマル Medium" panose="020B0402020203020207" pitchFamily="50" charset="-128"/>
              </a:rPr>
              <a:t>とうみぐらし</a:t>
            </a:r>
            <a:endParaRPr kumimoji="0" lang="ja-JP" altLang="en-US" b="1" dirty="0">
              <a:solidFill>
                <a:srgbClr val="FFFFFF"/>
              </a:solidFill>
              <a:latin typeface="+mn-ea"/>
              <a:cs typeface="いろはマル Medium" panose="020B0402020203020207" pitchFamily="50" charset="-128"/>
            </a:endParaRPr>
          </a:p>
        </p:txBody>
      </p:sp>
      <p:pic>
        <p:nvPicPr>
          <p:cNvPr id="1154" name="図 11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1367" y="3429000"/>
            <a:ext cx="2127277" cy="2127277"/>
          </a:xfrm>
          <a:prstGeom prst="rect">
            <a:avLst/>
          </a:prstGeom>
        </p:spPr>
      </p:pic>
      <p:pic>
        <p:nvPicPr>
          <p:cNvPr id="1155" name="図 1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02" y="3430297"/>
            <a:ext cx="2125980" cy="2125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500"/>
    </mc:Choice>
    <mc:Fallback>
      <p:transition spd="fast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423</TotalTime>
  <Words>319</Words>
  <Application>JUST Focus</Application>
  <Paragraphs>45</Paragraph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4.1.7</AppVersion>
  <PresentationFormat>ユーザー設定</PresentationFormat>
  <Slides>3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移住交流推進課</dc:creator>
  <cp:lastModifiedBy>早川 那々子</cp:lastModifiedBy>
  <cp:lastPrinted>2022-08-30T04:25:54Z</cp:lastPrinted>
  <dcterms:created xsi:type="dcterms:W3CDTF">2021-03-01T01:10:05Z</dcterms:created>
  <dcterms:modified xsi:type="dcterms:W3CDTF">2024-10-01T22:54:36Z</dcterms:modified>
  <cp:revision>58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