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&#65279;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13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15" roundtripDataSignature="AMtx7miV+XZAM2xetSGqkOBfH2RspEF7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AA4467-FC35-4C23-89E2-D726EE0DFE2B}">
  <a:tblStyle styleId="{01AA4467-FC35-4C23-89E2-D726EE0DFE2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20" y="522"/>
      </p:cViewPr>
      <p:guideLst>
        <p:guide orient="horz" pos="2381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8" Type="http://schemas.openxmlformats.org/officeDocument/2006/relationships/theme" Target="theme/theme1.xml" /><Relationship Id="rId3" Type="http://schemas.openxmlformats.org/officeDocument/2006/relationships/notesMaster" Target="notesMasters/notesMaster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5" Type="http://customschemas.google.com/relationships/presentationmetadata" Target="metadata" /><Relationship Id="rId1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4750" y="745425"/>
            <a:ext cx="4538350" cy="3727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700" y="4721175"/>
            <a:ext cx="5445750" cy="447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0700" y="4721175"/>
            <a:ext cx="5445750" cy="4472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891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2564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marL="914400" lvl="1" indent="-424561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marL="1371600" lvl="2" indent="-39662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marL="1828800" lvl="3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marL="2286000" lvl="4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marL="2743200" lvl="5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marL="3200400" lvl="6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marL="3657600" lvl="7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marL="4114800" lvl="8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Relationship Id="rId9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sz="4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24561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sz="3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621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150369" y="1331127"/>
            <a:ext cx="3244764" cy="4561674"/>
            <a:chOff x="186720" y="1513833"/>
            <a:chExt cx="3143435" cy="4450087"/>
          </a:xfrm>
        </p:grpSpPr>
        <p:pic>
          <p:nvPicPr>
            <p:cNvPr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86721" y="1513833"/>
              <a:ext cx="3143434" cy="44500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/>
            <p:nvPr/>
          </p:nvSpPr>
          <p:spPr>
            <a:xfrm>
              <a:off x="1503116" y="1753269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新潟県</a:t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38127" y="2506667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富山県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86720" y="3794890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岐阜県</a:t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2564204" y="2796001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群馬県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2312080" y="4657336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山梨県</a:t>
              </a: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582480" y="5711128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静岡県</a:t>
              </a: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202400" y="5732420"/>
              <a:ext cx="729600" cy="121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900" b="0" i="0" u="none" strike="noStrike" cap="none">
                  <a:solidFill>
                    <a:schemeClr val="dk1"/>
                  </a:solidFill>
                  <a:latin typeface="Meiryo"/>
                  <a:ea typeface="Meiryo"/>
                  <a:cs typeface="Meiryo"/>
                  <a:sym typeface="Meiryo"/>
                </a:rPr>
                <a:t>愛知県</a:t>
              </a:r>
              <a:endParaRPr/>
            </a:p>
          </p:txBody>
        </p:sp>
      </p:grpSp>
      <p:cxnSp>
        <p:nvCxnSpPr>
          <p:cNvPr id="98" name="Google Shape;98;p1"/>
          <p:cNvCxnSpPr/>
          <p:nvPr/>
        </p:nvCxnSpPr>
        <p:spPr>
          <a:xfrm>
            <a:off x="0" y="767689"/>
            <a:ext cx="10691813" cy="0"/>
          </a:xfrm>
          <a:prstGeom prst="straightConnector1">
            <a:avLst/>
          </a:prstGeom>
          <a:noFill/>
          <a:ln w="50800" cap="flat" cmpd="dbl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Google Shape;99;p1"/>
          <p:cNvSpPr/>
          <p:nvPr/>
        </p:nvSpPr>
        <p:spPr>
          <a:xfrm>
            <a:off x="290909" y="319994"/>
            <a:ext cx="2184400" cy="386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長野県</a:t>
            </a: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2475309" y="281893"/>
            <a:ext cx="6431624" cy="462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中野市</a:t>
            </a: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 </a:t>
            </a:r>
            <a:r>
              <a:rPr lang="ja-JP" sz="24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なかのし</a:t>
            </a: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）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213721" y="1007126"/>
            <a:ext cx="1440000" cy="324000"/>
          </a:xfrm>
          <a:prstGeom prst="roundRect">
            <a:avLst>
              <a:gd name="adj" fmla="val 8889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000" tIns="36000" rIns="360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場　所</a:t>
            </a:r>
            <a:endParaRPr sz="1400" b="1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02400" y="5927717"/>
            <a:ext cx="1440000" cy="324000"/>
          </a:xfrm>
          <a:prstGeom prst="roundRect">
            <a:avLst>
              <a:gd name="adj" fmla="val 8889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000" tIns="36000" rIns="360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基本情報</a:t>
            </a:r>
            <a:endParaRPr sz="1400" b="1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2259306" y="1997793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2199302" y="1671699"/>
            <a:ext cx="336000" cy="326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179418" y="6350110"/>
            <a:ext cx="3114386" cy="1132494"/>
          </a:xfrm>
          <a:prstGeom prst="rect">
            <a:avLst/>
          </a:prstGeom>
          <a:solidFill>
            <a:srgbClr val="FFF2CC">
              <a:alpha val="60000"/>
            </a:srgbClr>
          </a:solidFill>
          <a:ln>
            <a:noFill/>
          </a:ln>
        </p:spPr>
        <p:txBody>
          <a:bodyPr spcFirstLastPara="1" wrap="square" lIns="36000" tIns="0" rIns="0" bIns="0" anchor="ctr" anchorCtr="0">
            <a:noAutofit/>
          </a:bodyPr>
          <a:lstStyle/>
          <a:p>
            <a:pPr marL="0" marR="0" lvl="0" indent="0" algn="l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■人口：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4</a:t>
            </a:r>
            <a:r>
              <a:rPr lang="en-US" alt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</a:t>
            </a:r>
            <a:r>
              <a:rPr lang="ja-JP" sz="1200" b="0" i="0" u="none" strike="noStrike" cap="none" dirty="0" err="1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,</a:t>
            </a:r>
            <a:r>
              <a:rPr lang="en-US" alt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41</a:t>
            </a:r>
            <a:r>
              <a:rPr lang="en-US" altLang="ja-JP" sz="1200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5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人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■世帯数：</a:t>
            </a:r>
            <a:r>
              <a:rPr 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1</a:t>
            </a:r>
            <a:r>
              <a:rPr lang="en-US" alt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7,811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世帯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■面積：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11</a:t>
            </a:r>
            <a:r>
              <a:rPr 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2</a:t>
            </a:r>
            <a:r>
              <a:rPr lang="en-US" alt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.</a:t>
            </a:r>
            <a:r>
              <a:rPr lang="ja-JP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18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㎢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（人口密度 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3</a:t>
            </a:r>
            <a:r>
              <a:rPr lang="en-US" alt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7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8人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/㎢）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■主な地域内の移動手段：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自家用車、バス、</a:t>
            </a:r>
            <a:r>
              <a:rPr lang="ja-JP" sz="1200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ハイヤー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371119" y="6078358"/>
            <a:ext cx="1024013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R</a:t>
            </a:r>
            <a:r>
              <a:rPr lang="en-US" altLang="ja-JP" sz="1100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6</a:t>
            </a:r>
            <a:r>
              <a:rPr lang="ja-JP" sz="1100" b="0" i="0" u="none" strike="noStrike" cap="none" dirty="0" err="1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.</a:t>
            </a:r>
            <a:r>
              <a:rPr lang="en-US" altLang="ja-JP" sz="1100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4</a:t>
            </a:r>
            <a:r>
              <a:rPr lang="ja-JP" sz="1100" b="0" i="0" u="none" strike="noStrike" cap="none" dirty="0" err="1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.</a:t>
            </a:r>
            <a:r>
              <a:rPr lang="ja-JP" sz="1100" b="0" i="0" u="none" strike="noStrike" cap="none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1</a:t>
            </a:r>
            <a:r>
              <a:rPr lang="ja-JP" sz="1100" b="0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現在</a:t>
            </a:r>
            <a:endParaRPr sz="1100" b="0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3692509" y="1001155"/>
            <a:ext cx="1440000" cy="324000"/>
          </a:xfrm>
          <a:prstGeom prst="roundRect">
            <a:avLst>
              <a:gd name="adj" fmla="val 8889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000" tIns="36000" rIns="360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特　徴</a:t>
            </a:r>
            <a:endParaRPr sz="1400" b="1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161971330"/>
              </p:ext>
            </p:extLst>
          </p:nvPr>
        </p:nvGraphicFramePr>
        <p:xfrm>
          <a:off x="3700176" y="1375018"/>
          <a:ext cx="6873875" cy="3163625"/>
        </p:xfrm>
        <a:graphic>
          <a:graphicData uri="http://schemas.openxmlformats.org/drawingml/2006/table">
            <a:tbl>
              <a:tblPr firstRow="1" bandRow="1">
                <a:noFill/>
                <a:tableStyleId>{01AA4467-FC35-4C23-89E2-D726EE0DFE2B}</a:tableStyleId>
              </a:tblPr>
              <a:tblGrid>
                <a:gridCol w="139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4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地理・交通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0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鉄道：東京から</a:t>
                      </a:r>
                      <a:r>
                        <a:rPr lang="ja-JP" sz="1200" b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北陸新幹線 1時間20分、長野電鉄線特急30分</a:t>
                      </a:r>
                      <a:endParaRPr sz="1200" b="0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0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車：高速道路利用で、</a:t>
                      </a:r>
                      <a:r>
                        <a:rPr lang="ja-JP" sz="1200" b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練馬I.C.から約3時間</a:t>
                      </a:r>
                      <a:endParaRPr sz="1200" b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38461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気候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lnSpc>
                          <a:spcPct val="1636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0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（冬の様子）</a:t>
                      </a:r>
                      <a:endParaRPr sz="1100" b="0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近年は暖冬の影響もあり、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市街地は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降っても積雪は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25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ｃｍ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程度</a:t>
                      </a: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。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に数回は雪かきが必要です。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山間部では、1m降る場所もあります。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車</a:t>
                      </a: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は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4輪駆動</a:t>
                      </a:r>
                      <a:r>
                        <a:rPr lang="ja-JP" altLang="en-US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がおススメ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で</a:t>
                      </a:r>
                      <a:r>
                        <a:rPr lang="ja-JP" altLang="en-US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、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スタッドレスタイヤ</a:t>
                      </a: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は必須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です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！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名　物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とってもおいしい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シャインマスカット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が有名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！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果樹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が盛んな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地域</a:t>
                      </a:r>
                      <a:r>
                        <a:rPr lang="ja-JP" altLang="en-US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です。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りんご・もも・ぶどう、きのこの一大生産地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。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PRポイント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tx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果樹は全国トップクラスの品質！</a:t>
                      </a:r>
                      <a:endParaRPr lang="en-US" altLang="ja-JP" sz="1200" b="0" u="none" strike="noStrike" cap="none" dirty="0" smtClean="0">
                        <a:solidFill>
                          <a:schemeClr val="tx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tx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ふるさと納税ではシャインマスカットが一番人気！</a:t>
                      </a:r>
                      <a:endParaRPr lang="en-US" altLang="ja-JP" sz="1200" b="0" u="none" strike="noStrike" cap="none" dirty="0" smtClean="0">
                        <a:solidFill>
                          <a:schemeClr val="tx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b="0" u="none" strike="noStrike" cap="none" dirty="0" smtClean="0">
                          <a:solidFill>
                            <a:schemeClr val="tx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エノキタケの生産量日本一！</a:t>
                      </a:r>
                      <a:endParaRPr lang="ja-JP" altLang="en-US" sz="1200" b="0" u="none" strike="noStrike" cap="none" dirty="0">
                        <a:solidFill>
                          <a:schemeClr val="tx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9" name="Google Shape;109;p1"/>
          <p:cNvSpPr/>
          <p:nvPr/>
        </p:nvSpPr>
        <p:spPr>
          <a:xfrm>
            <a:off x="3692509" y="4563462"/>
            <a:ext cx="1440000" cy="324000"/>
          </a:xfrm>
          <a:prstGeom prst="roundRect">
            <a:avLst>
              <a:gd name="adj" fmla="val 8889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000" tIns="36000" rIns="360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移住の取組</a:t>
            </a:r>
            <a:endParaRPr sz="1400" b="1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aphicFrame>
        <p:nvGraphicFramePr>
          <p:cNvPr id="110" name="Google Shape;110;p1"/>
          <p:cNvGraphicFramePr/>
          <p:nvPr>
            <p:extLst>
              <p:ext uri="{D42A27DB-BD31-4B8C-83A1-F6EECF244321}">
                <p14:modId xmlns:p14="http://schemas.microsoft.com/office/powerpoint/2010/main" val="1570119502"/>
              </p:ext>
            </p:extLst>
          </p:nvPr>
        </p:nvGraphicFramePr>
        <p:xfrm>
          <a:off x="3707839" y="4938484"/>
          <a:ext cx="6858550" cy="2384080"/>
        </p:xfrm>
        <a:graphic>
          <a:graphicData uri="http://schemas.openxmlformats.org/drawingml/2006/table">
            <a:tbl>
              <a:tblPr firstRow="1" bandRow="1">
                <a:noFill/>
                <a:tableStyleId>{01AA4467-FC35-4C23-89E2-D726EE0DFE2B}</a:tableStyleId>
              </a:tblPr>
              <a:tblGrid>
                <a:gridCol w="135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移住支援制度</a:t>
                      </a:r>
                      <a:endParaRPr sz="1300" b="0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住まいの支援…空き家</a:t>
                      </a: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改修</a:t>
                      </a: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の補助あり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仕事の支援</a:t>
                      </a:r>
                      <a:r>
                        <a:rPr lang="en-US" alt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…</a:t>
                      </a: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移住者受入サポート企業の紹介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altLang="en-US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オーダーメイド見学ツアーの実施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担当からの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メッセージ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⮚"/>
                      </a:pPr>
                      <a:r>
                        <a:rPr lang="ja-JP" sz="1200" b="0" u="none" strike="noStrike" cap="none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詳細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はぜひお問い合わせください。事前予約制で</a:t>
                      </a:r>
                      <a:r>
                        <a:rPr lang="ja-JP" sz="1200" b="0" u="sng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オンライン相談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も実施しています。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300" b="1" u="none" strike="noStrike" cap="none">
                          <a:latin typeface="Meiryo"/>
                          <a:ea typeface="Meiryo"/>
                          <a:cs typeface="Meiryo"/>
                          <a:sym typeface="Meiryo"/>
                        </a:rPr>
                        <a:t>連 絡 先</a:t>
                      </a:r>
                      <a:endParaRPr sz="1300" b="1" u="none" strike="noStrike" cap="none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72000" marR="72000" marT="108000" marB="36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【</a:t>
                      </a:r>
                      <a:r>
                        <a:rPr lang="ja-JP" sz="1200" b="1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中野市役所</a:t>
                      </a:r>
                      <a:r>
                        <a:rPr lang="ja-JP" sz="1200" b="1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　</a:t>
                      </a:r>
                      <a:r>
                        <a:rPr lang="ja-JP" sz="1200" b="1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ちょうどいい田舎暮らし推進係</a:t>
                      </a:r>
                      <a:r>
                        <a:rPr lang="ja-JP" sz="1200" b="1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】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　電話： 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0269-22-2111(</a:t>
                      </a:r>
                      <a:r>
                        <a:rPr lang="ja-JP" sz="1200" dirty="0" smtClean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256)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　　 移住相談用公式LINE</a:t>
                      </a: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→　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lnSpc>
                          <a:spcPct val="13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 u="none" strike="noStrike" cap="none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　E-mail：</a:t>
                      </a:r>
                      <a:r>
                        <a:rPr lang="ja-JP" sz="1200" dirty="0">
                          <a:latin typeface="Meiryo"/>
                          <a:ea typeface="Meiryo"/>
                          <a:cs typeface="Meiryo"/>
                          <a:sym typeface="Meiryo"/>
                        </a:rPr>
                        <a:t>chodoii@city.nakano.nagano.jp</a:t>
                      </a:r>
                      <a:endParaRPr sz="1200" b="0" u="none" strike="noStrike" cap="none" dirty="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L="91450" marR="3600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1" name="Google Shape;111;p1"/>
          <p:cNvSpPr/>
          <p:nvPr/>
        </p:nvSpPr>
        <p:spPr>
          <a:xfrm>
            <a:off x="9642763" y="6675120"/>
            <a:ext cx="814647" cy="774833"/>
          </a:xfrm>
          <a:prstGeom prst="rect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コード</a:t>
            </a: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42775" y="6675118"/>
            <a:ext cx="814625" cy="8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303</Words>
  <Application/>
  <PresentationFormat>ユーザー設定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Noto Sans Symbols</vt:lpstr>
      <vt:lpstr>Meiryo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98</cp:revision>
  <dcterms:created xsi:type="dcterms:W3CDTF">2020-07-02T04:41:07Z</dcterms:created>
  <dcterms:modified xsi:type="dcterms:W3CDTF">2024-10-01T05:00:30Z</dcterms:modified>
</cp:coreProperties>
</file>