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12192000" cy="16256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01op" initials="2" lastIdx="0" clrIdx="0">
    <p:extLst>
      <p:ext uri="{19B8F6BF-5375-455C-9EA6-DF929625EA0E}">
        <p15:presenceInfo xmlns:p15="http://schemas.microsoft.com/office/powerpoint/2012/main" userId="201o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CCFF"/>
    <a:srgbClr val="FFFFFF"/>
    <a:srgbClr val="FFCCCC"/>
    <a:srgbClr val="FF99FF"/>
    <a:srgbClr val="FF0066"/>
    <a:srgbClr val="E4249F"/>
    <a:srgbClr val="CCFFFF"/>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809" autoAdjust="0"/>
    <p:restoredTop sz="94660"/>
  </p:normalViewPr>
  <p:slideViewPr>
    <p:cSldViewPr snapToGrid="0">
      <p:cViewPr>
        <p:scale>
          <a:sx n="75" d="100"/>
          <a:sy n="75" d="100"/>
        </p:scale>
        <p:origin x="-1158" y="-2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8" tIns="46114" rIns="92228" bIns="461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8" tIns="46114" rIns="92228" bIns="46114" rtlCol="0"/>
          <a:lstStyle>
            <a:lvl1pPr algn="r">
              <a:defRPr sz="1200"/>
            </a:lvl1pPr>
          </a:lstStyle>
          <a:p>
            <a:fld id="{E728B7DB-F933-47D1-8BD6-58138AF90120}" type="datetimeFigureOut">
              <a:rPr kumimoji="1" lang="ja-JP" altLang="en-US" smtClean="0"/>
              <a:t>2024/3/27</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2800"/>
          </a:xfrm>
          <a:prstGeom prst="rect">
            <a:avLst/>
          </a:prstGeom>
          <a:noFill/>
          <a:ln w="12700">
            <a:solidFill>
              <a:prstClr val="black"/>
            </a:solidFill>
          </a:ln>
        </p:spPr>
        <p:txBody>
          <a:bodyPr vert="horz" lIns="92228" tIns="46114" rIns="92228" bIns="46114" rtlCol="0" anchor="ctr"/>
          <a:lstStyle/>
          <a:p>
            <a:endParaRPr lang="ja-JP" altLang="en-US"/>
          </a:p>
        </p:txBody>
      </p:sp>
      <p:sp>
        <p:nvSpPr>
          <p:cNvPr id="5" name="ノート プレースホルダー 4"/>
          <p:cNvSpPr>
            <a:spLocks noGrp="1"/>
          </p:cNvSpPr>
          <p:nvPr>
            <p:ph type="body" sz="quarter" idx="3"/>
          </p:nvPr>
        </p:nvSpPr>
        <p:spPr>
          <a:xfrm>
            <a:off x="680239" y="4783358"/>
            <a:ext cx="5446723" cy="3913364"/>
          </a:xfrm>
          <a:prstGeom prst="rect">
            <a:avLst/>
          </a:prstGeom>
        </p:spPr>
        <p:txBody>
          <a:bodyPr vert="horz" lIns="92228" tIns="46114" rIns="92228" bIns="461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3"/>
            <a:ext cx="2950375" cy="498966"/>
          </a:xfrm>
          <a:prstGeom prst="rect">
            <a:avLst/>
          </a:prstGeom>
        </p:spPr>
        <p:txBody>
          <a:bodyPr vert="horz" lIns="92228" tIns="46114" rIns="92228" bIns="461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28" tIns="46114" rIns="92228" bIns="46114" rtlCol="0" anchor="b"/>
          <a:lstStyle>
            <a:lvl1pPr algn="r">
              <a:defRPr sz="1200"/>
            </a:lvl1pPr>
          </a:lstStyle>
          <a:p>
            <a:fld id="{966793F1-0A4C-4C08-9004-DC80C8E013DE}" type="slidenum">
              <a:rPr kumimoji="1" lang="ja-JP" altLang="en-US" smtClean="0"/>
              <a:t>‹#›</a:t>
            </a:fld>
            <a:endParaRPr kumimoji="1" lang="ja-JP" altLang="en-US"/>
          </a:p>
        </p:txBody>
      </p:sp>
    </p:spTree>
    <p:extLst>
      <p:ext uri="{BB962C8B-B14F-4D97-AF65-F5344CB8AC3E}">
        <p14:creationId xmlns:p14="http://schemas.microsoft.com/office/powerpoint/2010/main" val="21595085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6793F1-0A4C-4C08-9004-DC80C8E013DE}" type="slidenum">
              <a:rPr kumimoji="1" lang="ja-JP" altLang="en-US" smtClean="0"/>
              <a:t>1</a:t>
            </a:fld>
            <a:endParaRPr kumimoji="1" lang="ja-JP" altLang="en-US"/>
          </a:p>
        </p:txBody>
      </p:sp>
    </p:spTree>
    <p:extLst>
      <p:ext uri="{BB962C8B-B14F-4D97-AF65-F5344CB8AC3E}">
        <p14:creationId xmlns:p14="http://schemas.microsoft.com/office/powerpoint/2010/main" val="2114308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372435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358577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135400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3812064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198889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16943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1083492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211058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1053611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165084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DDC356-CE35-4405-890E-72096DABEBC2}"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395593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9FDDC356-CE35-4405-890E-72096DABEBC2}" type="datetimeFigureOut">
              <a:rPr kumimoji="1" lang="ja-JP" altLang="en-US" smtClean="0"/>
              <a:t>2024/3/27</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286AFCC5-6B77-47B1-A328-EA0AECC5E18F}" type="slidenum">
              <a:rPr kumimoji="1" lang="ja-JP" altLang="en-US" smtClean="0"/>
              <a:t>‹#›</a:t>
            </a:fld>
            <a:endParaRPr kumimoji="1" lang="ja-JP" altLang="en-US"/>
          </a:p>
        </p:txBody>
      </p:sp>
    </p:spTree>
    <p:extLst>
      <p:ext uri="{BB962C8B-B14F-4D97-AF65-F5344CB8AC3E}">
        <p14:creationId xmlns:p14="http://schemas.microsoft.com/office/powerpoint/2010/main" val="8549340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81952" y="386985"/>
            <a:ext cx="11584903" cy="1883549"/>
          </a:xfrm>
          <a:prstGeom prst="rect">
            <a:avLst/>
          </a:prstGeom>
          <a:solidFill>
            <a:schemeClr val="accent4">
              <a:lumMod val="20000"/>
              <a:lumOff val="80000"/>
            </a:schemeClr>
          </a:solidFill>
          <a:ln w="76200">
            <a:solidFill>
              <a:schemeClr val="accent5"/>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9604" y="463824"/>
            <a:ext cx="1732280" cy="1729870"/>
          </a:xfrm>
          <a:prstGeom prst="rect">
            <a:avLst/>
          </a:prstGeom>
          <a:solidFill>
            <a:srgbClr val="33CC33"/>
          </a:solidFill>
          <a:ln>
            <a:noFill/>
          </a:ln>
          <a:effectLst>
            <a:outerShdw blurRad="44450" dist="27940" dir="5400000" algn="ctr">
              <a:srgbClr val="000000">
                <a:alpha val="32000"/>
              </a:srgbClr>
            </a:outerShdw>
          </a:effectLst>
        </p:spPr>
      </p:pic>
      <p:sp>
        <p:nvSpPr>
          <p:cNvPr id="21" name="テキスト ボックス 20"/>
          <p:cNvSpPr txBox="1"/>
          <p:nvPr/>
        </p:nvSpPr>
        <p:spPr>
          <a:xfrm>
            <a:off x="369748" y="14317008"/>
            <a:ext cx="11594723" cy="1938992"/>
          </a:xfrm>
          <a:prstGeom prst="rect">
            <a:avLst/>
          </a:prstGeom>
          <a:solidFill>
            <a:schemeClr val="accent5"/>
          </a:solidFill>
          <a:ln>
            <a:noFill/>
          </a:ln>
          <a:effectLst>
            <a:outerShdw blurRad="44450" dist="27940" dir="5400000" algn="ctr">
              <a:srgbClr val="000000">
                <a:alpha val="32000"/>
              </a:srgbClr>
            </a:outerShdw>
          </a:effectLst>
        </p:spPr>
        <p:txBody>
          <a:bodyPr wrap="square" rtlCol="0">
            <a:spAutoFit/>
          </a:bodyPr>
          <a:lstStyle/>
          <a:p>
            <a:pPr>
              <a:lnSpc>
                <a:spcPts val="2400"/>
              </a:lnSpc>
            </a:pPr>
            <a:r>
              <a:rPr lang="ja-JP" altLang="en-US" sz="2000" b="1" dirty="0">
                <a:solidFill>
                  <a:schemeClr val="bg1"/>
                </a:solidFill>
                <a:latin typeface="メイリオ" panose="020B0604030504040204" pitchFamily="50" charset="-128"/>
                <a:ea typeface="メイリオ" panose="020B0604030504040204" pitchFamily="50" charset="-128"/>
              </a:rPr>
              <a:t>＜お申込み・お問合せ＞</a:t>
            </a:r>
            <a:endParaRPr lang="en-US" altLang="ja-JP" sz="2000" b="1" dirty="0">
              <a:solidFill>
                <a:schemeClr val="bg1"/>
              </a:solidFill>
              <a:latin typeface="メイリオ" panose="020B0604030504040204" pitchFamily="50" charset="-128"/>
              <a:ea typeface="メイリオ" panose="020B0604030504040204" pitchFamily="50" charset="-128"/>
            </a:endParaRPr>
          </a:p>
          <a:p>
            <a:pPr>
              <a:lnSpc>
                <a:spcPts val="2400"/>
              </a:lnSpc>
            </a:pPr>
            <a:r>
              <a:rPr lang="ja-JP" altLang="en-US" sz="2000" dirty="0">
                <a:solidFill>
                  <a:schemeClr val="bg1"/>
                </a:solidFill>
                <a:latin typeface="メイリオ" panose="020B0604030504040204" pitchFamily="50" charset="-128"/>
                <a:ea typeface="メイリオ" panose="020B0604030504040204" pitchFamily="50" charset="-128"/>
              </a:rPr>
              <a:t>　</a:t>
            </a:r>
            <a:r>
              <a:rPr lang="ja-JP" altLang="en-US" b="1" dirty="0">
                <a:solidFill>
                  <a:schemeClr val="bg1"/>
                </a:solidFill>
                <a:latin typeface="メイリオ" panose="020B0604030504040204" pitchFamily="50" charset="-128"/>
                <a:ea typeface="メイリオ" panose="020B0604030504040204" pitchFamily="50" charset="-128"/>
              </a:rPr>
              <a:t>公益財団法人　</a:t>
            </a:r>
            <a:r>
              <a:rPr lang="en-US" altLang="ja-JP" b="1" dirty="0">
                <a:solidFill>
                  <a:schemeClr val="bg1"/>
                </a:solidFill>
                <a:latin typeface="メイリオ" panose="020B0604030504040204" pitchFamily="50" charset="-128"/>
                <a:ea typeface="メイリオ" panose="020B0604030504040204" pitchFamily="50" charset="-128"/>
              </a:rPr>
              <a:t>21</a:t>
            </a:r>
            <a:r>
              <a:rPr lang="ja-JP" altLang="en-US" b="1" dirty="0">
                <a:solidFill>
                  <a:schemeClr val="bg1"/>
                </a:solidFill>
                <a:latin typeface="メイリオ" panose="020B0604030504040204" pitchFamily="50" charset="-128"/>
                <a:ea typeface="メイリオ" panose="020B0604030504040204" pitchFamily="50" charset="-128"/>
              </a:rPr>
              <a:t>あおもり産業総合支援センター　総合支援課</a:t>
            </a:r>
            <a:endParaRPr lang="en-US" altLang="ja-JP" sz="2000" b="1" dirty="0">
              <a:solidFill>
                <a:schemeClr val="bg1"/>
              </a:solidFill>
              <a:latin typeface="メイリオ" panose="020B0604030504040204" pitchFamily="50" charset="-128"/>
              <a:ea typeface="メイリオ" panose="020B0604030504040204" pitchFamily="50" charset="-128"/>
            </a:endParaRPr>
          </a:p>
          <a:p>
            <a:pPr>
              <a:lnSpc>
                <a:spcPts val="2400"/>
              </a:lnSpc>
            </a:pPr>
            <a:r>
              <a:rPr lang="ja-JP" altLang="en-US" sz="1600" dirty="0">
                <a:solidFill>
                  <a:schemeClr val="bg1"/>
                </a:solidFill>
                <a:latin typeface="メイリオ" panose="020B0604030504040204" pitchFamily="50" charset="-128"/>
                <a:ea typeface="メイリオ" panose="020B0604030504040204" pitchFamily="50" charset="-128"/>
              </a:rPr>
              <a:t>　 住　所：〒</a:t>
            </a:r>
            <a:r>
              <a:rPr lang="en-US" altLang="ja-JP" sz="1600" dirty="0">
                <a:solidFill>
                  <a:schemeClr val="bg1"/>
                </a:solidFill>
                <a:latin typeface="メイリオ" panose="020B0604030504040204" pitchFamily="50" charset="-128"/>
                <a:ea typeface="メイリオ" panose="020B0604030504040204" pitchFamily="50" charset="-128"/>
              </a:rPr>
              <a:t>030-0801 </a:t>
            </a:r>
            <a:r>
              <a:rPr lang="ja-JP" altLang="en-US" sz="1600" dirty="0">
                <a:solidFill>
                  <a:schemeClr val="bg1"/>
                </a:solidFill>
                <a:latin typeface="メイリオ" panose="020B0604030504040204" pitchFamily="50" charset="-128"/>
                <a:ea typeface="メイリオ" panose="020B0604030504040204" pitchFamily="50" charset="-128"/>
              </a:rPr>
              <a:t>青森市新町二丁目</a:t>
            </a:r>
            <a:r>
              <a:rPr lang="en-US" altLang="ja-JP" sz="1600" dirty="0">
                <a:solidFill>
                  <a:schemeClr val="bg1"/>
                </a:solidFill>
                <a:latin typeface="メイリオ" panose="020B0604030504040204" pitchFamily="50" charset="-128"/>
                <a:ea typeface="メイリオ" panose="020B0604030504040204" pitchFamily="50" charset="-128"/>
              </a:rPr>
              <a:t>4</a:t>
            </a:r>
            <a:r>
              <a:rPr lang="ja-JP" altLang="en-US" sz="1600" dirty="0">
                <a:solidFill>
                  <a:schemeClr val="bg1"/>
                </a:solidFill>
                <a:latin typeface="メイリオ" panose="020B0604030504040204" pitchFamily="50" charset="-128"/>
                <a:ea typeface="メイリオ" panose="020B0604030504040204" pitchFamily="50" charset="-128"/>
              </a:rPr>
              <a:t>番</a:t>
            </a:r>
            <a:r>
              <a:rPr lang="en-US" altLang="ja-JP" sz="1600" dirty="0">
                <a:solidFill>
                  <a:schemeClr val="bg1"/>
                </a:solidFill>
                <a:latin typeface="メイリオ" panose="020B0604030504040204" pitchFamily="50" charset="-128"/>
                <a:ea typeface="メイリオ" panose="020B0604030504040204" pitchFamily="50" charset="-128"/>
              </a:rPr>
              <a:t>1</a:t>
            </a:r>
            <a:r>
              <a:rPr lang="ja-JP" altLang="en-US" sz="1600" dirty="0">
                <a:solidFill>
                  <a:schemeClr val="bg1"/>
                </a:solidFill>
                <a:latin typeface="メイリオ" panose="020B0604030504040204" pitchFamily="50" charset="-128"/>
                <a:ea typeface="メイリオ" panose="020B0604030504040204" pitchFamily="50" charset="-128"/>
              </a:rPr>
              <a:t>号 青森県共同ビル</a:t>
            </a:r>
            <a:r>
              <a:rPr lang="en-US" altLang="ja-JP" sz="1600" dirty="0">
                <a:solidFill>
                  <a:schemeClr val="bg1"/>
                </a:solidFill>
                <a:latin typeface="メイリオ" panose="020B0604030504040204" pitchFamily="50" charset="-128"/>
                <a:ea typeface="メイリオ" panose="020B0604030504040204" pitchFamily="50" charset="-128"/>
              </a:rPr>
              <a:t>7</a:t>
            </a:r>
            <a:r>
              <a:rPr lang="ja-JP" altLang="en-US" sz="1600" dirty="0">
                <a:solidFill>
                  <a:schemeClr val="bg1"/>
                </a:solidFill>
                <a:latin typeface="メイリオ" panose="020B0604030504040204" pitchFamily="50" charset="-128"/>
                <a:ea typeface="メイリオ" panose="020B0604030504040204" pitchFamily="50" charset="-128"/>
              </a:rPr>
              <a:t>階</a:t>
            </a:r>
            <a:endParaRPr lang="en-US" altLang="ja-JP" sz="1600" dirty="0">
              <a:solidFill>
                <a:schemeClr val="bg1"/>
              </a:solidFill>
              <a:latin typeface="メイリオ" panose="020B0604030504040204" pitchFamily="50" charset="-128"/>
              <a:ea typeface="メイリオ" panose="020B0604030504040204" pitchFamily="50" charset="-128"/>
            </a:endParaRPr>
          </a:p>
          <a:p>
            <a:pPr>
              <a:lnSpc>
                <a:spcPts val="2400"/>
              </a:lnSpc>
            </a:pPr>
            <a:r>
              <a:rPr lang="ja-JP" altLang="en-US" sz="1600" dirty="0">
                <a:solidFill>
                  <a:schemeClr val="bg1"/>
                </a:solidFill>
                <a:latin typeface="メイリオ" panose="020B0604030504040204" pitchFamily="50" charset="-128"/>
                <a:ea typeface="メイリオ" panose="020B0604030504040204" pitchFamily="50" charset="-128"/>
              </a:rPr>
              <a:t>　 電　話：</a:t>
            </a:r>
            <a:r>
              <a:rPr lang="en-US" altLang="ja-JP" sz="1600" dirty="0">
                <a:solidFill>
                  <a:schemeClr val="bg1"/>
                </a:solidFill>
                <a:latin typeface="メイリオ" panose="020B0604030504040204" pitchFamily="50" charset="-128"/>
                <a:ea typeface="メイリオ" panose="020B0604030504040204" pitchFamily="50" charset="-128"/>
              </a:rPr>
              <a:t>017-777-4066</a:t>
            </a:r>
            <a:r>
              <a:rPr lang="ja-JP" altLang="en-US" sz="1600" dirty="0">
                <a:solidFill>
                  <a:schemeClr val="bg1"/>
                </a:solidFill>
                <a:latin typeface="メイリオ" panose="020B0604030504040204" pitchFamily="50" charset="-128"/>
                <a:ea typeface="メイリオ" panose="020B0604030504040204" pitchFamily="50" charset="-128"/>
              </a:rPr>
              <a:t>／ＦＡＸ：</a:t>
            </a:r>
            <a:r>
              <a:rPr lang="en-US" altLang="ja-JP" sz="1600" dirty="0">
                <a:solidFill>
                  <a:schemeClr val="bg1"/>
                </a:solidFill>
                <a:latin typeface="メイリオ" panose="020B0604030504040204" pitchFamily="50" charset="-128"/>
                <a:ea typeface="メイリオ" panose="020B0604030504040204" pitchFamily="50" charset="-128"/>
              </a:rPr>
              <a:t> 017-721-2514</a:t>
            </a:r>
            <a:endParaRPr lang="en-US" altLang="ja-JP" sz="900" dirty="0">
              <a:solidFill>
                <a:schemeClr val="bg1"/>
              </a:solidFill>
              <a:latin typeface="メイリオ" panose="020B0604030504040204" pitchFamily="50" charset="-128"/>
              <a:ea typeface="メイリオ" panose="020B0604030504040204" pitchFamily="50" charset="-128"/>
            </a:endParaRPr>
          </a:p>
          <a:p>
            <a:pPr>
              <a:lnSpc>
                <a:spcPts val="2400"/>
              </a:lnSpc>
            </a:pPr>
            <a:r>
              <a:rPr lang="ja-JP" altLang="en-US" sz="2000" b="1" dirty="0">
                <a:solidFill>
                  <a:schemeClr val="bg1"/>
                </a:solidFill>
                <a:latin typeface="メイリオ" panose="020B0604030504040204" pitchFamily="50" charset="-128"/>
                <a:ea typeface="メイリオ" panose="020B0604030504040204" pitchFamily="50" charset="-128"/>
              </a:rPr>
              <a:t>＜主　催＞</a:t>
            </a:r>
            <a:endParaRPr lang="en-US" altLang="ja-JP" sz="2000" b="1" dirty="0">
              <a:solidFill>
                <a:schemeClr val="bg1"/>
              </a:solidFill>
              <a:latin typeface="メイリオ" panose="020B0604030504040204" pitchFamily="50" charset="-128"/>
              <a:ea typeface="メイリオ" panose="020B0604030504040204" pitchFamily="50" charset="-128"/>
            </a:endParaRPr>
          </a:p>
          <a:p>
            <a:pPr>
              <a:lnSpc>
                <a:spcPts val="2400"/>
              </a:lnSpc>
            </a:pPr>
            <a:r>
              <a:rPr lang="ja-JP" altLang="en-US" sz="2000" b="1" dirty="0">
                <a:solidFill>
                  <a:schemeClr val="bg1"/>
                </a:solidFill>
                <a:latin typeface="メイリオ" panose="020B0604030504040204" pitchFamily="50" charset="-128"/>
                <a:ea typeface="メイリオ" panose="020B0604030504040204" pitchFamily="50" charset="-128"/>
              </a:rPr>
              <a:t>　青森県 </a:t>
            </a:r>
            <a:r>
              <a:rPr lang="en-US" altLang="ja-JP" sz="1400" dirty="0">
                <a:solidFill>
                  <a:schemeClr val="bg1"/>
                </a:solidFill>
                <a:latin typeface="メイリオ" panose="020B0604030504040204" pitchFamily="50" charset="-128"/>
                <a:ea typeface="メイリオ" panose="020B0604030504040204" pitchFamily="50" charset="-128"/>
              </a:rPr>
              <a:t>※</a:t>
            </a:r>
            <a:r>
              <a:rPr lang="ja-JP" altLang="en-US" sz="1400" dirty="0">
                <a:solidFill>
                  <a:schemeClr val="bg1"/>
                </a:solidFill>
                <a:latin typeface="メイリオ" panose="020B0604030504040204" pitchFamily="50" charset="-128"/>
                <a:ea typeface="メイリオ" panose="020B0604030504040204" pitchFamily="50" charset="-128"/>
              </a:rPr>
              <a:t>当相談会は青森県からの委託を受けて公益財団法人</a:t>
            </a:r>
            <a:r>
              <a:rPr lang="en-US" altLang="ja-JP" sz="1400" dirty="0">
                <a:solidFill>
                  <a:schemeClr val="bg1"/>
                </a:solidFill>
                <a:latin typeface="メイリオ" panose="020B0604030504040204" pitchFamily="50" charset="-128"/>
                <a:ea typeface="メイリオ" panose="020B0604030504040204" pitchFamily="50" charset="-128"/>
              </a:rPr>
              <a:t>21</a:t>
            </a:r>
            <a:r>
              <a:rPr lang="ja-JP" altLang="en-US" sz="1400" dirty="0">
                <a:solidFill>
                  <a:schemeClr val="bg1"/>
                </a:solidFill>
                <a:latin typeface="メイリオ" panose="020B0604030504040204" pitchFamily="50" charset="-128"/>
                <a:ea typeface="メイリオ" panose="020B0604030504040204" pitchFamily="50" charset="-128"/>
              </a:rPr>
              <a:t>あおもり産業総合支援センターが開催・運営しております。</a:t>
            </a:r>
            <a:endParaRPr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12102" y="-14357"/>
            <a:ext cx="11490960" cy="461665"/>
          </a:xfrm>
          <a:prstGeom prst="rect">
            <a:avLst/>
          </a:prstGeom>
          <a:noFill/>
        </p:spPr>
        <p:txBody>
          <a:bodyPr wrap="square" rtlCol="0">
            <a:spAutoFit/>
          </a:bodyPr>
          <a:lstStyle/>
          <a:p>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青森県への</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U</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ターン・</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I</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ターン・Ｊターンをご検討の方へ</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420800" y="5470322"/>
            <a:ext cx="11617259" cy="9010159"/>
          </a:xfrm>
          <a:prstGeom prst="rect">
            <a:avLst/>
          </a:prstGeom>
          <a:noFill/>
        </p:spPr>
        <p:txBody>
          <a:bodyPr wrap="square" rtlCol="0">
            <a:spAutoFit/>
          </a:bodyPr>
          <a:lstStyle/>
          <a:p>
            <a:pPr>
              <a:lnSpc>
                <a:spcPts val="25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会場　　　</a:t>
            </a:r>
            <a:r>
              <a:rPr lang="ja-JP" altLang="en-US" dirty="0">
                <a:latin typeface="メイリオ" panose="020B0604030504040204" pitchFamily="50" charset="-128"/>
                <a:ea typeface="メイリオ" panose="020B0604030504040204" pitchFamily="50" charset="-128"/>
              </a:rPr>
              <a:t>オンライン　</a:t>
            </a:r>
            <a:r>
              <a:rPr lang="ja-JP" altLang="en-US" sz="1600" dirty="0">
                <a:latin typeface="メイリオ" panose="020B0604030504040204" pitchFamily="50" charset="-128"/>
                <a:ea typeface="メイリオ" panose="020B0604030504040204" pitchFamily="50" charset="-128"/>
              </a:rPr>
              <a:t>　　　　　　</a:t>
            </a:r>
            <a:endParaRPr lang="en-US" altLang="ja-JP" sz="1600" u="sng" dirty="0">
              <a:latin typeface="メイリオ" panose="020B0604030504040204" pitchFamily="50" charset="-128"/>
              <a:ea typeface="メイリオ" panose="020B0604030504040204" pitchFamily="50" charset="-128"/>
            </a:endParaRPr>
          </a:p>
          <a:p>
            <a:pPr>
              <a:lnSpc>
                <a:spcPts val="2000"/>
              </a:lnSpc>
            </a:pPr>
            <a:r>
              <a:rPr lang="ja-JP" altLang="en-US" sz="1600" dirty="0">
                <a:latin typeface="メイリオ" panose="020B0604030504040204" pitchFamily="50" charset="-128"/>
                <a:ea typeface="メイリオ" panose="020B0604030504040204" pitchFamily="50" charset="-128"/>
              </a:rPr>
              <a:t>　　　　　　　＜首都圏にお住まいの方へ＞</a:t>
            </a:r>
            <a:endParaRPr lang="en-US" altLang="ja-JP" sz="1600" dirty="0">
              <a:latin typeface="メイリオ" panose="020B0604030504040204" pitchFamily="50" charset="-128"/>
              <a:ea typeface="メイリオ" panose="020B0604030504040204" pitchFamily="50" charset="-128"/>
            </a:endParaRPr>
          </a:p>
          <a:p>
            <a:pPr>
              <a:lnSpc>
                <a:spcPts val="2000"/>
              </a:lnSpc>
            </a:pPr>
            <a:r>
              <a:rPr lang="ja-JP" altLang="en-US" sz="1600" dirty="0">
                <a:latin typeface="メイリオ" panose="020B0604030504040204" pitchFamily="50" charset="-128"/>
                <a:ea typeface="メイリオ" panose="020B0604030504040204" pitchFamily="50" charset="-128"/>
              </a:rPr>
              <a:t>　　　　　　　・御自宅等にインターネット環境がない場合は、東京交通会館８階・</a:t>
            </a:r>
            <a:r>
              <a:rPr lang="en-US" altLang="ja-JP" sz="1600" dirty="0">
                <a:latin typeface="メイリオ" panose="020B0604030504040204" pitchFamily="50" charset="-128"/>
                <a:ea typeface="メイリオ" panose="020B0604030504040204" pitchFamily="50" charset="-128"/>
              </a:rPr>
              <a:t>NPO</a:t>
            </a:r>
            <a:r>
              <a:rPr lang="ja-JP" altLang="en-US" sz="1600" dirty="0">
                <a:latin typeface="メイリオ" panose="020B0604030504040204" pitchFamily="50" charset="-128"/>
                <a:ea typeface="メイリオ" panose="020B0604030504040204" pitchFamily="50" charset="-128"/>
              </a:rPr>
              <a:t>法人ふるさと回帰支援センター内</a:t>
            </a:r>
            <a:endParaRPr lang="en-US" altLang="ja-JP" sz="1600" dirty="0">
              <a:latin typeface="メイリオ" panose="020B0604030504040204" pitchFamily="50" charset="-128"/>
              <a:ea typeface="メイリオ" panose="020B0604030504040204" pitchFamily="50" charset="-128"/>
            </a:endParaRPr>
          </a:p>
          <a:p>
            <a:pPr>
              <a:lnSpc>
                <a:spcPts val="2000"/>
              </a:lnSpc>
            </a:pPr>
            <a:r>
              <a:rPr lang="ja-JP" altLang="en-US" sz="1600" dirty="0">
                <a:latin typeface="メイリオ" panose="020B0604030504040204" pitchFamily="50" charset="-128"/>
                <a:ea typeface="メイリオ" panose="020B0604030504040204" pitchFamily="50" charset="-128"/>
              </a:rPr>
              <a:t>　　　　　　　　青森暮らしサポートセンター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午前</a:t>
            </a:r>
            <a:r>
              <a:rPr lang="en-US" altLang="ja-JP" sz="1600" dirty="0">
                <a:latin typeface="メイリオ" panose="020B0604030504040204" pitchFamily="50" charset="-128"/>
                <a:ea typeface="メイリオ" panose="020B0604030504040204" pitchFamily="50" charset="-128"/>
              </a:rPr>
              <a:t>10</a:t>
            </a:r>
            <a:r>
              <a:rPr lang="ja-JP" altLang="en-US" sz="1600" dirty="0">
                <a:latin typeface="メイリオ" panose="020B0604030504040204" pitchFamily="50" charset="-128"/>
                <a:ea typeface="メイリオ" panose="020B0604030504040204" pitchFamily="50" charset="-128"/>
              </a:rPr>
              <a:t>時開場　住所：千代田区有楽町</a:t>
            </a:r>
            <a:r>
              <a:rPr lang="en-US" altLang="ja-JP" sz="1600" dirty="0">
                <a:latin typeface="メイリオ" panose="020B0604030504040204" pitchFamily="50" charset="-128"/>
                <a:ea typeface="メイリオ" panose="020B0604030504040204" pitchFamily="50" charset="-128"/>
              </a:rPr>
              <a:t>2-10-1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）へお越しください。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・２回目以降の御相談で御希望があれば、同センターにて直接専門家が相談対応する可能性もあります。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４</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定員</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各日／</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３名</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程度（上記時間帯のとおり、お一人ずつの個別相談（約９０分間）となります。）</a:t>
            </a:r>
            <a:endParaRPr lang="ja-JP"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参加費</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無料</a:t>
            </a:r>
          </a:p>
          <a:p>
            <a:pPr>
              <a:lnSpc>
                <a:spcPts val="2000"/>
              </a:lnSpc>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６</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申込方法</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下記</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申込フォームからお申込みください。</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裏面申込書による</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dirty="0" err="1">
                <a:latin typeface="メイリオ" panose="020B0604030504040204" pitchFamily="50" charset="-128"/>
                <a:ea typeface="メイリオ" panose="020B0604030504040204" pitchFamily="50" charset="-128"/>
                <a:cs typeface="メイリオ" panose="020B0604030504040204" pitchFamily="50" charset="-128"/>
              </a:rPr>
              <a:t>での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お申込も可</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p>
          <a:p>
            <a:pPr>
              <a:lnSpc>
                <a:spcPts val="2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なお、応募多数の場合は</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別途日程調整させていただ</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き</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ますので、</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予め御</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了承ください。</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７　その他</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御相談は、原則１人３回までです。（青森県に移住してからの相談回数に制限はありません。）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372133" y="2386079"/>
            <a:ext cx="11594723" cy="11829563"/>
          </a:xfrm>
          <a:prstGeom prst="rect">
            <a:avLst/>
          </a:prstGeom>
          <a:no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1008305286"/>
              </p:ext>
            </p:extLst>
          </p:nvPr>
        </p:nvGraphicFramePr>
        <p:xfrm>
          <a:off x="570150" y="4809771"/>
          <a:ext cx="10951595" cy="6613689"/>
        </p:xfrm>
        <a:graphic>
          <a:graphicData uri="http://schemas.openxmlformats.org/drawingml/2006/table">
            <a:tbl>
              <a:tblPr firstRow="1" bandRow="1">
                <a:tableStyleId>{BC89EF96-8CEA-46FF-86C4-4CE0E7609802}</a:tableStyleId>
              </a:tblPr>
              <a:tblGrid>
                <a:gridCol w="1581382">
                  <a:extLst>
                    <a:ext uri="{9D8B030D-6E8A-4147-A177-3AD203B41FA5}">
                      <a16:colId xmlns:a16="http://schemas.microsoft.com/office/drawing/2014/main" val="3690263395"/>
                    </a:ext>
                  </a:extLst>
                </a:gridCol>
                <a:gridCol w="1581382">
                  <a:extLst>
                    <a:ext uri="{9D8B030D-6E8A-4147-A177-3AD203B41FA5}">
                      <a16:colId xmlns:a16="http://schemas.microsoft.com/office/drawing/2014/main" val="20000"/>
                    </a:ext>
                  </a:extLst>
                </a:gridCol>
                <a:gridCol w="1581382">
                  <a:extLst>
                    <a:ext uri="{9D8B030D-6E8A-4147-A177-3AD203B41FA5}">
                      <a16:colId xmlns:a16="http://schemas.microsoft.com/office/drawing/2014/main" val="20001"/>
                    </a:ext>
                  </a:extLst>
                </a:gridCol>
                <a:gridCol w="3199411">
                  <a:extLst>
                    <a:ext uri="{9D8B030D-6E8A-4147-A177-3AD203B41FA5}">
                      <a16:colId xmlns:a16="http://schemas.microsoft.com/office/drawing/2014/main" val="20002"/>
                    </a:ext>
                  </a:extLst>
                </a:gridCol>
                <a:gridCol w="1056545">
                  <a:extLst>
                    <a:ext uri="{9D8B030D-6E8A-4147-A177-3AD203B41FA5}">
                      <a16:colId xmlns:a16="http://schemas.microsoft.com/office/drawing/2014/main" val="644030465"/>
                    </a:ext>
                  </a:extLst>
                </a:gridCol>
                <a:gridCol w="1951493">
                  <a:extLst>
                    <a:ext uri="{9D8B030D-6E8A-4147-A177-3AD203B41FA5}">
                      <a16:colId xmlns:a16="http://schemas.microsoft.com/office/drawing/2014/main" val="20003"/>
                    </a:ext>
                  </a:extLst>
                </a:gridCol>
              </a:tblGrid>
              <a:tr h="409929">
                <a:tc>
                  <a:txBody>
                    <a:bodyPr/>
                    <a:lstStyle/>
                    <a:p>
                      <a:pPr algn="ctr"/>
                      <a:r>
                        <a:rPr kumimoji="1" lang="ja-JP" altLang="en-US" sz="2000" b="1" kern="1200" dirty="0">
                          <a:solidFill>
                            <a:schemeClr val="tx1"/>
                          </a:solidFill>
                          <a:latin typeface="メイリオ" panose="020B0604030504040204" pitchFamily="50" charset="-128"/>
                          <a:ea typeface="メイリオ" panose="020B0604030504040204" pitchFamily="50" charset="-128"/>
                          <a:cs typeface="+mn-cs"/>
                        </a:rPr>
                        <a:t>年</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sz="2000" dirty="0">
                          <a:latin typeface="メイリオ" panose="020B0604030504040204" pitchFamily="50" charset="-128"/>
                          <a:ea typeface="メイリオ" panose="020B0604030504040204" pitchFamily="50" charset="-128"/>
                        </a:rPr>
                        <a:t>開　　　催　　　日　　　程</a:t>
                      </a:r>
                      <a:endParaRPr kumimoji="1" lang="ja-JP" altLang="en-US" sz="2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tc>
                <a:tc hMerge="1">
                  <a:txBody>
                    <a:bodyPr/>
                    <a:lstStyle/>
                    <a:p>
                      <a:pPr algn="ct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algn="ctr"/>
                      <a:r>
                        <a:rPr kumimoji="1" lang="ja-JP" altLang="en-US" sz="2000" dirty="0">
                          <a:latin typeface="メイリオ" panose="020B0604030504040204" pitchFamily="50" charset="-128"/>
                          <a:ea typeface="メイリオ" panose="020B0604030504040204" pitchFamily="50" charset="-128"/>
                        </a:rPr>
                        <a:t>申　込　期　限</a:t>
                      </a:r>
                      <a:endParaRPr kumimoji="1" lang="ja-JP" altLang="en-US" sz="2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2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04000">
                <a:tc rowSpan="9">
                  <a:txBody>
                    <a:bodyPr/>
                    <a:lstStyle/>
                    <a:p>
                      <a:pPr algn="ctr"/>
                      <a:r>
                        <a:rPr lang="en-US" altLang="ja-JP" sz="1800" dirty="0">
                          <a:latin typeface="メイリオ" panose="020B0604030504040204" pitchFamily="50" charset="-128"/>
                          <a:ea typeface="メイリオ" panose="020B0604030504040204" pitchFamily="50" charset="-128"/>
                        </a:rPr>
                        <a:t>2024</a:t>
                      </a:r>
                      <a:r>
                        <a:rPr lang="ja-JP" altLang="en-US" sz="1800" dirty="0">
                          <a:latin typeface="メイリオ" panose="020B0604030504040204" pitchFamily="50" charset="-128"/>
                          <a:ea typeface="メイリオ"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４月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400" baseline="0" dirty="0">
                          <a:latin typeface="メイリオ" panose="020B0604030504040204" pitchFamily="50" charset="-128"/>
                          <a:ea typeface="メイリオ" panose="020B0604030504040204" pitchFamily="50" charset="-128"/>
                        </a:rPr>
                        <a:t> 20</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a:r>
                        <a:rPr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相談枠：各日共通</a:t>
                      </a:r>
                      <a:r>
                        <a:rPr lang="en-US" altLang="ja-JP" sz="1800" dirty="0">
                          <a:latin typeface="メイリオ" panose="020B0604030504040204" pitchFamily="50" charset="-128"/>
                          <a:ea typeface="メイリオ" panose="020B0604030504040204" pitchFamily="50" charset="-128"/>
                        </a:rPr>
                        <a:t>】</a:t>
                      </a:r>
                    </a:p>
                    <a:p>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①10:10</a:t>
                      </a:r>
                      <a:r>
                        <a:rPr lang="ja-JP" altLang="en-US"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11:40</a:t>
                      </a:r>
                    </a:p>
                    <a:p>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②13:10</a:t>
                      </a:r>
                      <a:r>
                        <a:rPr lang="ja-JP" altLang="en-US"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14:40</a:t>
                      </a:r>
                    </a:p>
                    <a:p>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③15:10</a:t>
                      </a:r>
                      <a:r>
                        <a:rPr lang="ja-JP" altLang="en-US"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16:40</a:t>
                      </a:r>
                    </a:p>
                    <a:p>
                      <a:endParaRPr lang="en-US" altLang="ja-JP" sz="1400" dirty="0">
                        <a:latin typeface="メイリオ" panose="020B0604030504040204" pitchFamily="50" charset="-128"/>
                        <a:ea typeface="メイリオ" panose="020B0604030504040204" pitchFamily="50" charset="-128"/>
                      </a:endParaRPr>
                    </a:p>
                    <a:p>
                      <a:pPr marL="0" algn="l" defTabSz="1219170" rtl="0" eaLnBrk="1" latinLnBrk="0" hangingPunct="1"/>
                      <a:r>
                        <a:rPr kumimoji="1" lang="en-US" altLang="ja-JP" sz="1800" kern="1200" dirty="0">
                          <a:latin typeface="メイリオ" panose="020B0604030504040204" pitchFamily="50" charset="-128"/>
                          <a:ea typeface="メイリオ" panose="020B0604030504040204" pitchFamily="50" charset="-128"/>
                        </a:rPr>
                        <a:t>【</a:t>
                      </a:r>
                      <a:r>
                        <a:rPr kumimoji="1" lang="ja-JP" altLang="en-US" sz="1800" kern="1200" dirty="0">
                          <a:latin typeface="メイリオ" panose="020B0604030504040204" pitchFamily="50" charset="-128"/>
                          <a:ea typeface="メイリオ" panose="020B0604030504040204" pitchFamily="50" charset="-128"/>
                        </a:rPr>
                        <a:t>お申込み期限</a:t>
                      </a:r>
                      <a:r>
                        <a:rPr kumimoji="1" lang="en-US" altLang="ja-JP" sz="1800" kern="12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原則、開催日の４日前までとします。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なお、先着順でお申し受けしますので、日時については個別に調整させていただくことがあります。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当日の御準備</a:t>
                      </a:r>
                      <a:r>
                        <a:rPr lang="en-US" altLang="ja-JP" sz="18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面談では、相談内容に応じて助言や情報提供等を行いますので、筆記用具等を御準備ください。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algn="ctr" defTabSz="1219170" rtl="0" eaLnBrk="1" latinLnBrk="0" hangingPunct="1"/>
                      <a:r>
                        <a:rPr kumimoji="1" lang="en-US" altLang="ja-JP" sz="1800" kern="1200" dirty="0">
                          <a:latin typeface="メイリオ" panose="020B0604030504040204" pitchFamily="50" charset="-128"/>
                          <a:ea typeface="メイリオ" panose="020B0604030504040204" pitchFamily="50" charset="-128"/>
                        </a:rPr>
                        <a:t>2024</a:t>
                      </a:r>
                      <a:r>
                        <a:rPr kumimoji="1" lang="ja-JP" altLang="en-US" sz="1800" kern="1200" dirty="0">
                          <a:latin typeface="メイリオ" panose="020B0604030504040204" pitchFamily="50" charset="-128"/>
                          <a:ea typeface="メイリオ" panose="020B0604030504040204" pitchFamily="50" charset="-128"/>
                        </a:rPr>
                        <a:t>年</a:t>
                      </a:r>
                      <a:endParaRPr kumimoji="1" lang="ja-JP" altLang="en-US" sz="1800" kern="1200" dirty="0">
                        <a:solidFill>
                          <a:schemeClr val="dk1"/>
                        </a:solidFill>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16</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５月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14</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endPar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400" baseline="0" dirty="0">
                          <a:latin typeface="メイリオ" panose="020B0604030504040204" pitchFamily="50" charset="-128"/>
                          <a:ea typeface="メイリオ" panose="020B0604030504040204" pitchFamily="50" charset="-128"/>
                        </a:rPr>
                        <a:t> 18</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lumMod val="95000"/>
                      </a:schemeClr>
                    </a:solidFill>
                  </a:tcPr>
                </a:tc>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5</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10</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endPar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5</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14</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６月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4</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15</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5</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31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endPar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6</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11</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2</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20</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lumMod val="95000"/>
                      </a:schemeClr>
                    </a:solidFill>
                  </a:tcPr>
                </a:tc>
                <a:tc vMerge="1">
                  <a:txBody>
                    <a:bodyPr/>
                    <a:lstStyle/>
                    <a:p>
                      <a:pPr marL="0" marR="0" indent="0" algn="ctr" defTabSz="121917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6</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28</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7</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16</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８月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6</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24</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tc vMerge="1">
                  <a:txBody>
                    <a:bodyPr/>
                    <a:lstStyle/>
                    <a:p>
                      <a:pPr algn="ct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8</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2</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algn="ct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8</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９月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3</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endPar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400" baseline="0" dirty="0">
                          <a:latin typeface="メイリオ" panose="020B0604030504040204" pitchFamily="50" charset="-128"/>
                          <a:ea typeface="メイリオ" panose="020B0604030504040204" pitchFamily="50" charset="-128"/>
                        </a:rPr>
                        <a:t> 28</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lumMod val="95000"/>
                      </a:schemeClr>
                    </a:solidFill>
                  </a:tcPr>
                </a:tc>
                <a:tc vMerge="1">
                  <a:txBody>
                    <a:bodyPr/>
                    <a:lstStyle/>
                    <a:p>
                      <a:pPr algn="ct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8</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30</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algn="ct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9</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24</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400" dirty="0">
                          <a:latin typeface="メイリオ" panose="020B0604030504040204" pitchFamily="50" charset="-128"/>
                          <a:ea typeface="メイリオ" panose="020B0604030504040204" pitchFamily="50" charset="-128"/>
                        </a:rPr>
                        <a:t>10</a:t>
                      </a:r>
                      <a:r>
                        <a:rPr lang="ja-JP" altLang="en-US" sz="1400" dirty="0">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19</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tc vMerge="1">
                  <a:txBody>
                    <a:bodyPr/>
                    <a:lstStyle/>
                    <a:p>
                      <a:pPr algn="ct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9</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27</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algn="ct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15</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5</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16</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lumMod val="95000"/>
                      </a:schemeClr>
                    </a:solidFill>
                  </a:tcPr>
                </a:tc>
                <a:tc vMerge="1">
                  <a:txBody>
                    <a:bodyPr/>
                    <a:lstStyle/>
                    <a:p>
                      <a:pPr marL="0" marR="0" indent="0" algn="ctr" defTabSz="121917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11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marL="0" marR="0" indent="0" algn="ctr" defTabSz="1219170" rtl="0" eaLnBrk="1" fontAlgn="auto" latinLnBrk="0" hangingPunct="1">
                        <a:lnSpc>
                          <a:spcPct val="100000"/>
                        </a:lnSpc>
                        <a:spcBef>
                          <a:spcPts val="0"/>
                        </a:spcBef>
                        <a:spcAft>
                          <a:spcPts val="0"/>
                        </a:spcAft>
                        <a:buClrTx/>
                        <a:buSzTx/>
                        <a:buFontTx/>
                        <a:buNone/>
                        <a:tabLst/>
                        <a:defRPr/>
                      </a:pPr>
                      <a:r>
                        <a:rPr kumimoji="1" lang="en-US" altLang="ja-JP" sz="1400" dirty="0">
                          <a:latin typeface="メイリオ" panose="020B0604030504040204" pitchFamily="50" charset="-128"/>
                          <a:ea typeface="メイリオ" panose="020B0604030504040204" pitchFamily="50" charset="-128"/>
                        </a:rPr>
                        <a:t> 11</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12</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400" dirty="0">
                          <a:latin typeface="メイリオ" panose="020B0604030504040204" pitchFamily="50" charset="-128"/>
                          <a:ea typeface="メイリオ" panose="020B0604030504040204" pitchFamily="50" charset="-128"/>
                        </a:rPr>
                        <a:t>12</a:t>
                      </a:r>
                      <a:r>
                        <a:rPr lang="ja-JP" altLang="en-US" sz="1400" dirty="0">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3</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21</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tc vMerge="1">
                  <a:txBody>
                    <a:bodyPr/>
                    <a:lstStyle/>
                    <a:p>
                      <a:pPr algn="ct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11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29</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algn="ctr"/>
                      <a:r>
                        <a:rPr kumimoji="1" lang="en-US" altLang="ja-JP" sz="1400" dirty="0">
                          <a:latin typeface="メイリオ" panose="020B0604030504040204" pitchFamily="50" charset="-128"/>
                          <a:ea typeface="メイリオ" panose="020B0604030504040204" pitchFamily="50" charset="-128"/>
                        </a:rPr>
                        <a:t> 12</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17</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504000">
                <a:tc rowSpan="3">
                  <a:txBody>
                    <a:bodyPr/>
                    <a:lstStyle/>
                    <a:p>
                      <a:pPr algn="ctr"/>
                      <a:r>
                        <a:rPr lang="en-US" altLang="ja-JP" sz="1800" dirty="0">
                          <a:latin typeface="メイリオ" panose="020B0604030504040204" pitchFamily="50" charset="-128"/>
                          <a:ea typeface="メイリオ" panose="020B0604030504040204" pitchFamily="50" charset="-128"/>
                        </a:rPr>
                        <a:t>2025</a:t>
                      </a:r>
                      <a:r>
                        <a:rPr lang="ja-JP" altLang="en-US" sz="1800" dirty="0">
                          <a:latin typeface="メイリオ" panose="020B0604030504040204" pitchFamily="50" charset="-128"/>
                          <a:ea typeface="メイリオ"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14</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ja-JP" altLang="en-US" sz="1400" baseline="0" dirty="0">
                          <a:latin typeface="メイリオ" panose="020B0604030504040204" pitchFamily="50" charset="-128"/>
                          <a:ea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rPr>
                        <a:t>18</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lumMod val="95000"/>
                      </a:schemeClr>
                    </a:solidFill>
                  </a:tcPr>
                </a:tc>
                <a:tc rowSpan="3">
                  <a:txBody>
                    <a:bodyPr/>
                    <a:lstStyle/>
                    <a:p>
                      <a:pPr marL="0" algn="ctr" defTabSz="1219170" rtl="0" eaLnBrk="1" latinLnBrk="0" hangingPunct="1"/>
                      <a:r>
                        <a:rPr kumimoji="1" lang="en-US" altLang="ja-JP" sz="1800" kern="1200" dirty="0">
                          <a:latin typeface="メイリオ" panose="020B0604030504040204" pitchFamily="50" charset="-128"/>
                          <a:ea typeface="メイリオ" panose="020B0604030504040204" pitchFamily="50" charset="-128"/>
                        </a:rPr>
                        <a:t>2025</a:t>
                      </a:r>
                      <a:r>
                        <a:rPr kumimoji="1" lang="ja-JP" altLang="en-US" sz="1800" kern="1200" dirty="0">
                          <a:latin typeface="メイリオ" panose="020B0604030504040204" pitchFamily="50" charset="-128"/>
                          <a:ea typeface="メイリオ" panose="020B0604030504040204" pitchFamily="50" charset="-128"/>
                        </a:rPr>
                        <a:t>年</a:t>
                      </a:r>
                      <a:endParaRPr kumimoji="1" lang="ja-JP" altLang="en-US" sz="1800" kern="1200" dirty="0">
                        <a:solidFill>
                          <a:schemeClr val="dk1"/>
                        </a:solidFill>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10</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algn="ct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14</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２月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4</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15</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tc vMerge="1">
                  <a:txBody>
                    <a:bodyPr/>
                    <a:lstStyle/>
                    <a:p>
                      <a:pPr algn="ct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31</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algn="ct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11</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504000">
                <a:tc vMerge="1">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latin typeface="メイリオ" panose="020B0604030504040204" pitchFamily="50" charset="-128"/>
                          <a:ea typeface="メイリオ" panose="020B0604030504040204" pitchFamily="50" charset="-128"/>
                        </a:rPr>
                        <a:t> 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4</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日（火）</a:t>
                      </a:r>
                    </a:p>
                    <a:p>
                      <a:pPr algn="ctr"/>
                      <a:r>
                        <a:rPr kumimoji="1" lang="en-US" altLang="ja-JP" sz="1400" baseline="0" dirty="0">
                          <a:latin typeface="メイリオ" panose="020B0604030504040204" pitchFamily="50" charset="-128"/>
                          <a:ea typeface="メイリオ" panose="020B0604030504040204" pitchFamily="50" charset="-128"/>
                        </a:rPr>
                        <a:t> 15</a:t>
                      </a:r>
                      <a:r>
                        <a:rPr kumimoji="1" lang="ja-JP" altLang="en-US" sz="1400" baseline="0" dirty="0">
                          <a:latin typeface="メイリオ" panose="020B0604030504040204" pitchFamily="50" charset="-128"/>
                          <a:ea typeface="メイリオ" panose="020B0604030504040204" pitchFamily="50" charset="-128"/>
                        </a:rPr>
                        <a:t>日（土）</a:t>
                      </a:r>
                      <a:endPar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lumMod val="95000"/>
                      </a:schemeClr>
                    </a:solidFill>
                  </a:tcPr>
                </a:tc>
                <a:tc vMerge="1">
                  <a:txBody>
                    <a:bodyPr/>
                    <a:lstStyle/>
                    <a:p>
                      <a:pPr marL="0" marR="0" indent="0" algn="ctr" defTabSz="121917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2</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月</a:t>
                      </a:r>
                      <a:r>
                        <a:rPr kumimoji="1" lang="en-US" altLang="ja-JP"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28</a:t>
                      </a:r>
                      <a:r>
                        <a:rPr kumimoji="1" lang="ja-JP" altLang="en-US" sz="14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日（金）</a:t>
                      </a:r>
                    </a:p>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1400" baseline="0" dirty="0">
                          <a:latin typeface="メイリオ" panose="020B0604030504040204" pitchFamily="50" charset="-128"/>
                          <a:ea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rPr>
                        <a:t>3</a:t>
                      </a:r>
                      <a:r>
                        <a:rPr kumimoji="1" lang="ja-JP" altLang="en-US" sz="1400" baseline="0" dirty="0">
                          <a:latin typeface="メイリオ" panose="020B0604030504040204" pitchFamily="50" charset="-128"/>
                          <a:ea typeface="メイリオ" panose="020B0604030504040204" pitchFamily="50" charset="-128"/>
                        </a:rPr>
                        <a:t>月</a:t>
                      </a:r>
                      <a:r>
                        <a:rPr kumimoji="1" lang="en-US" altLang="ja-JP" sz="1400" baseline="0" dirty="0">
                          <a:latin typeface="メイリオ" panose="020B0604030504040204" pitchFamily="50" charset="-128"/>
                          <a:ea typeface="メイリオ" panose="020B0604030504040204" pitchFamily="50" charset="-128"/>
                        </a:rPr>
                        <a:t>11</a:t>
                      </a:r>
                      <a:r>
                        <a:rPr kumimoji="1" lang="ja-JP" altLang="en-US" sz="1400" dirty="0">
                          <a:latin typeface="メイリオ" panose="020B0604030504040204" pitchFamily="50" charset="-128"/>
                          <a:ea typeface="メイリオ" panose="020B0604030504040204" pitchFamily="50" charset="-128"/>
                        </a:rPr>
                        <a:t>日（火）</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18" name="テキスト ボックス 17"/>
          <p:cNvSpPr txBox="1"/>
          <p:nvPr/>
        </p:nvSpPr>
        <p:spPr>
          <a:xfrm>
            <a:off x="1444330" y="639693"/>
            <a:ext cx="10971371" cy="923330"/>
          </a:xfrm>
          <a:prstGeom prst="rect">
            <a:avLst/>
          </a:prstGeom>
          <a:noFill/>
        </p:spPr>
        <p:txBody>
          <a:bodyPr wrap="square" rtlCol="0">
            <a:spAutoFit/>
          </a:bodyPr>
          <a:lstStyle/>
          <a:p>
            <a:pPr algn="ctr"/>
            <a:r>
              <a:rPr kumimoji="1" lang="ja-JP" altLang="en-US" sz="5400" b="1" spc="-300" dirty="0">
                <a:latin typeface="メイリオ" panose="020B0604030504040204" pitchFamily="50" charset="-128"/>
                <a:ea typeface="メイリオ" panose="020B0604030504040204" pitchFamily="50" charset="-128"/>
                <a:cs typeface="メイリオ" panose="020B0604030504040204" pitchFamily="50" charset="-128"/>
              </a:rPr>
              <a:t>あおもり</a:t>
            </a:r>
            <a:r>
              <a:rPr kumimoji="1" lang="en-US" altLang="ja-JP" sz="5400" b="1" spc="-300" dirty="0">
                <a:latin typeface="メイリオ" panose="020B0604030504040204" pitchFamily="50" charset="-128"/>
                <a:ea typeface="メイリオ" panose="020B0604030504040204" pitchFamily="50" charset="-128"/>
                <a:cs typeface="メイリオ" panose="020B0604030504040204" pitchFamily="50" charset="-128"/>
              </a:rPr>
              <a:t>UIJ</a:t>
            </a:r>
            <a:r>
              <a:rPr kumimoji="1" lang="ja-JP" altLang="en-US" sz="5400" b="1" spc="-300" dirty="0">
                <a:latin typeface="メイリオ" panose="020B0604030504040204" pitchFamily="50" charset="-128"/>
                <a:ea typeface="メイリオ" panose="020B0604030504040204" pitchFamily="50" charset="-128"/>
                <a:cs typeface="メイリオ" panose="020B0604030504040204" pitchFamily="50" charset="-128"/>
              </a:rPr>
              <a:t>ターン創業相談会 </a:t>
            </a:r>
            <a:endParaRPr kumimoji="1" lang="en-US" altLang="ja-JP" sz="3600" b="1" spc="-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129018" y="1429230"/>
            <a:ext cx="9681029" cy="769441"/>
          </a:xfrm>
          <a:prstGeom prst="rect">
            <a:avLst/>
          </a:prstGeom>
          <a:noFill/>
          <a:ln>
            <a:noFill/>
          </a:ln>
        </p:spPr>
        <p:txBody>
          <a:bodyPr wrap="square" lIns="91440" tIns="45720" rIns="91440" bIns="45720">
            <a:spAutoFit/>
          </a:bodyPr>
          <a:lstStyle/>
          <a:p>
            <a:pPr algn="ctr"/>
            <a:r>
              <a:rPr kumimoji="1" lang="ja-JP" altLang="en-US" sz="4400" cap="none" spc="600" dirty="0">
                <a:ln w="22225">
                  <a:solidFill>
                    <a:srgbClr val="FF0000"/>
                  </a:solidFill>
                  <a:prstDash val="solid"/>
                </a:ln>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青森県での創業を応援します！</a:t>
            </a:r>
            <a:endParaRPr lang="ja-JP" altLang="en-US" sz="4400" cap="none" spc="600" dirty="0">
              <a:ln w="22225">
                <a:solidFill>
                  <a:srgbClr val="FF0000"/>
                </a:solidFill>
                <a:prstDash val="solid"/>
              </a:ln>
              <a:solidFill>
                <a:srgbClr val="FF0000"/>
              </a:solidFill>
              <a:effectLst/>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266C371C-6B8B-4F3F-8C6E-F2DA4C8E61E8}"/>
              </a:ext>
            </a:extLst>
          </p:cNvPr>
          <p:cNvSpPr txBox="1"/>
          <p:nvPr/>
        </p:nvSpPr>
        <p:spPr>
          <a:xfrm>
            <a:off x="349597" y="2312292"/>
            <a:ext cx="11617259" cy="2497479"/>
          </a:xfrm>
          <a:prstGeom prst="rect">
            <a:avLst/>
          </a:prstGeom>
          <a:noFill/>
        </p:spPr>
        <p:txBody>
          <a:bodyPr wrap="square" rtlCol="0">
            <a:spAutoFit/>
          </a:bodyPr>
          <a:lstStyle/>
          <a:p>
            <a:pPr>
              <a:lnSpc>
                <a:spcPts val="25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県外</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にお住まいで青森県</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での</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ＵＩ</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Ｊ</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ターン創業を考えている方・関心のある方向け</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相談会を開催します。</a:t>
            </a:r>
          </a:p>
          <a:p>
            <a:pPr>
              <a:lnSpc>
                <a:spcPts val="25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相談会では、これまで</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青森</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県内で多くの創業・起業に携わってきたインキュベーション・マネジャー</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創業</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・起業支援の専門家</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が皆様の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御</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相談をお受けします。</a:t>
            </a:r>
          </a:p>
          <a:p>
            <a:pPr>
              <a:lnSpc>
                <a:spcPts val="25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これまでの経験を活かした創業や、</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青森</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県の豊富な地域資源を活かした創業</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など</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、皆様の想いを形にするため、</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ぜひ</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相談会においでください。</a:t>
            </a:r>
            <a:endParaRPr lang="en-US" altLang="ja-JP" sz="10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１　対象</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　青森県で</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ＵＩ</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Ｊ</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ターン創業をお考えの方又は関心のある方</a:t>
            </a:r>
          </a:p>
          <a:p>
            <a:pPr>
              <a:lnSpc>
                <a:spcPts val="2500"/>
              </a:lnSpc>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２　開催日程及び申込期限</a:t>
            </a:r>
            <a:endParaRPr kumimoji="1" lang="ja-JP" altLang="en-US" sz="24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EBFE4B0B-0FB2-4B02-AA1E-F64FB13A7C0B}"/>
              </a:ext>
            </a:extLst>
          </p:cNvPr>
          <p:cNvSpPr/>
          <p:nvPr/>
        </p:nvSpPr>
        <p:spPr>
          <a:xfrm>
            <a:off x="1879600" y="11752729"/>
            <a:ext cx="9804400" cy="1021977"/>
          </a:xfrm>
          <a:prstGeom prst="rect">
            <a:avLst/>
          </a:prstGeom>
          <a:no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50E7A1D6-D032-42A3-877C-D15357029BD8}"/>
              </a:ext>
            </a:extLst>
          </p:cNvPr>
          <p:cNvSpPr txBox="1"/>
          <p:nvPr/>
        </p:nvSpPr>
        <p:spPr>
          <a:xfrm>
            <a:off x="9302251" y="14493332"/>
            <a:ext cx="1701800" cy="1352915"/>
          </a:xfrm>
          <a:prstGeom prst="rect">
            <a:avLst/>
          </a:prstGeom>
          <a:solidFill>
            <a:schemeClr val="bg1"/>
          </a:solidFill>
        </p:spPr>
        <p:txBody>
          <a:bodyPr vert="eaVert" wrap="square" rtlCol="0">
            <a:spAutoFit/>
          </a:bodyPr>
          <a:lstStyle/>
          <a:p>
            <a:endParaRPr kumimoji="1" lang="ja-JP" altLang="en-US" dirty="0"/>
          </a:p>
        </p:txBody>
      </p:sp>
    </p:spTree>
    <p:extLst>
      <p:ext uri="{BB962C8B-B14F-4D97-AF65-F5344CB8AC3E}">
        <p14:creationId xmlns:p14="http://schemas.microsoft.com/office/powerpoint/2010/main" val="957591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044084337"/>
              </p:ext>
            </p:extLst>
          </p:nvPr>
        </p:nvGraphicFramePr>
        <p:xfrm>
          <a:off x="563877" y="4329541"/>
          <a:ext cx="11064244" cy="9971394"/>
        </p:xfrm>
        <a:graphic>
          <a:graphicData uri="http://schemas.openxmlformats.org/drawingml/2006/table">
            <a:tbl>
              <a:tblPr firstRow="1" firstCol="1" bandRow="1">
                <a:tableStyleId>{5940675A-B579-460E-94D1-54222C63F5DA}</a:tableStyleId>
              </a:tblPr>
              <a:tblGrid>
                <a:gridCol w="2208352">
                  <a:extLst>
                    <a:ext uri="{9D8B030D-6E8A-4147-A177-3AD203B41FA5}">
                      <a16:colId xmlns:a16="http://schemas.microsoft.com/office/drawing/2014/main" val="20000"/>
                    </a:ext>
                  </a:extLst>
                </a:gridCol>
                <a:gridCol w="2803752">
                  <a:extLst>
                    <a:ext uri="{9D8B030D-6E8A-4147-A177-3AD203B41FA5}">
                      <a16:colId xmlns:a16="http://schemas.microsoft.com/office/drawing/2014/main" val="20001"/>
                    </a:ext>
                  </a:extLst>
                </a:gridCol>
                <a:gridCol w="886888">
                  <a:extLst>
                    <a:ext uri="{9D8B030D-6E8A-4147-A177-3AD203B41FA5}">
                      <a16:colId xmlns:a16="http://schemas.microsoft.com/office/drawing/2014/main" val="20002"/>
                    </a:ext>
                  </a:extLst>
                </a:gridCol>
                <a:gridCol w="803426">
                  <a:extLst>
                    <a:ext uri="{9D8B030D-6E8A-4147-A177-3AD203B41FA5}">
                      <a16:colId xmlns:a16="http://schemas.microsoft.com/office/drawing/2014/main" val="3985758071"/>
                    </a:ext>
                  </a:extLst>
                </a:gridCol>
                <a:gridCol w="999975">
                  <a:extLst>
                    <a:ext uri="{9D8B030D-6E8A-4147-A177-3AD203B41FA5}">
                      <a16:colId xmlns:a16="http://schemas.microsoft.com/office/drawing/2014/main" val="20003"/>
                    </a:ext>
                  </a:extLst>
                </a:gridCol>
                <a:gridCol w="533399">
                  <a:extLst>
                    <a:ext uri="{9D8B030D-6E8A-4147-A177-3AD203B41FA5}">
                      <a16:colId xmlns:a16="http://schemas.microsoft.com/office/drawing/2014/main" val="1941960073"/>
                    </a:ext>
                  </a:extLst>
                </a:gridCol>
                <a:gridCol w="1446619">
                  <a:extLst>
                    <a:ext uri="{9D8B030D-6E8A-4147-A177-3AD203B41FA5}">
                      <a16:colId xmlns:a16="http://schemas.microsoft.com/office/drawing/2014/main" val="2900721865"/>
                    </a:ext>
                  </a:extLst>
                </a:gridCol>
                <a:gridCol w="813982">
                  <a:extLst>
                    <a:ext uri="{9D8B030D-6E8A-4147-A177-3AD203B41FA5}">
                      <a16:colId xmlns:a16="http://schemas.microsoft.com/office/drawing/2014/main" val="1886945614"/>
                    </a:ext>
                  </a:extLst>
                </a:gridCol>
                <a:gridCol w="567851">
                  <a:extLst>
                    <a:ext uri="{9D8B030D-6E8A-4147-A177-3AD203B41FA5}">
                      <a16:colId xmlns:a16="http://schemas.microsoft.com/office/drawing/2014/main" val="2391994326"/>
                    </a:ext>
                  </a:extLst>
                </a:gridCol>
              </a:tblGrid>
              <a:tr h="857398">
                <a:tc gridSpan="2">
                  <a:txBody>
                    <a:bodyPr/>
                    <a:lstStyle/>
                    <a:p>
                      <a:pPr algn="ctr">
                        <a:lnSpc>
                          <a:spcPts val="2000"/>
                        </a:lnSpc>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氏名</a:t>
                      </a:r>
                      <a:r>
                        <a:rPr lang="ja-JP" altLang="en-US" sz="1800" kern="0" dirty="0">
                          <a:effectLst/>
                          <a:latin typeface="メイリオ" panose="020B0604030504040204" pitchFamily="50" charset="-128"/>
                          <a:ea typeface="メイリオ" panose="020B0604030504040204" pitchFamily="50" charset="-128"/>
                          <a:cs typeface="メイリオ" panose="020B0604030504040204" pitchFamily="50" charset="-128"/>
                        </a:rPr>
                        <a:t>・性別</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5">
                  <a:txBody>
                    <a:bodyPr/>
                    <a:lstStyle/>
                    <a:p>
                      <a:pPr algn="l">
                        <a:spcAft>
                          <a:spcPts val="0"/>
                        </a:spcAft>
                      </a:pPr>
                      <a:r>
                        <a:rPr lang="ja-JP" sz="1600" kern="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kern="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spcAft>
                          <a:spcPts val="0"/>
                        </a:spcAft>
                      </a:pPr>
                      <a:r>
                        <a:rPr lang="ja-JP" altLang="ja-JP" sz="1400" kern="0" dirty="0">
                          <a:effectLst/>
                          <a:latin typeface="メイリオ" panose="020B0604030504040204" pitchFamily="50" charset="-128"/>
                          <a:ea typeface="メイリオ" panose="020B0604030504040204" pitchFamily="50" charset="-128"/>
                          <a:cs typeface="メイリオ" panose="020B0604030504040204" pitchFamily="50" charset="-128"/>
                        </a:rPr>
                        <a:t>（フリガナ）</a:t>
                      </a:r>
                      <a:br>
                        <a:rPr lang="en-US" altLang="ja-JP" sz="1400" kern="0" dirty="0">
                          <a:effectLst/>
                          <a:latin typeface="メイリオ" panose="020B0604030504040204" pitchFamily="50" charset="-128"/>
                          <a:ea typeface="メイリオ" panose="020B0604030504040204" pitchFamily="50" charset="-128"/>
                          <a:cs typeface="メイリオ" panose="020B0604030504040204" pitchFamily="50" charset="-128"/>
                        </a:rPr>
                      </a:b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gridSpan="2">
                  <a:txBody>
                    <a:bodyPr/>
                    <a:lstStyle/>
                    <a:p>
                      <a:pPr algn="ctr"/>
                      <a:r>
                        <a:rPr kumimoji="1" lang="ja-JP" altLang="ja-JP" sz="1600" kern="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男　・　女</a:t>
                      </a:r>
                      <a:endParaRPr kumimoji="1" lang="ja-JP" altLang="en-US" sz="1600" kern="0" dirty="0">
                        <a:solidFill>
                          <a:schemeClr val="tx1"/>
                        </a:solidFill>
                        <a:effectLst/>
                        <a:latin typeface="メイリオ" panose="020B0604030504040204" pitchFamily="50" charset="-128"/>
                        <a:ea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443240">
                <a:tc gridSpan="2">
                  <a:txBody>
                    <a:bodyPr/>
                    <a:lstStyle/>
                    <a:p>
                      <a:pPr algn="ctr">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年齢・</a:t>
                      </a:r>
                      <a:r>
                        <a:rPr lang="ja-JP" altLang="en-US" sz="1800" kern="0" dirty="0">
                          <a:effectLst/>
                          <a:latin typeface="メイリオ" panose="020B0604030504040204" pitchFamily="50" charset="-128"/>
                          <a:ea typeface="メイリオ" panose="020B0604030504040204" pitchFamily="50" charset="-128"/>
                          <a:cs typeface="メイリオ" panose="020B0604030504040204" pitchFamily="50" charset="-128"/>
                        </a:rPr>
                        <a:t>生年月日</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　　　　　歳</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5">
                  <a:txBody>
                    <a:bodyPr/>
                    <a:lstStyle/>
                    <a:p>
                      <a:pPr algn="l">
                        <a:spcAft>
                          <a:spcPts val="0"/>
                        </a:spcAft>
                      </a:pPr>
                      <a:r>
                        <a:rPr lang="ja-JP" sz="1600" kern="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kern="0" dirty="0">
                          <a:effectLst/>
                          <a:latin typeface="メイリオ" panose="020B0604030504040204" pitchFamily="50" charset="-128"/>
                          <a:ea typeface="メイリオ" panose="020B0604030504040204" pitchFamily="50" charset="-128"/>
                          <a:cs typeface="メイリオ" panose="020B0604030504040204" pitchFamily="50" charset="-128"/>
                        </a:rPr>
                        <a:t>　　　　年　　　　　月　　　　　日</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765038">
                <a:tc rowSpan="5">
                  <a:txBody>
                    <a:bodyPr/>
                    <a:lstStyle/>
                    <a:p>
                      <a:pPr algn="ctr">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連絡先</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住所</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7">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422240">
                <a:tc vMerge="1">
                  <a:txBody>
                    <a:bodyPr/>
                    <a:lstStyle/>
                    <a:p>
                      <a:endParaRPr kumimoji="1" lang="ja-JP" altLang="en-US"/>
                    </a:p>
                  </a:txBody>
                  <a:tcPr/>
                </a:tc>
                <a:tc>
                  <a:txBody>
                    <a:bodyPr/>
                    <a:lstStyle/>
                    <a:p>
                      <a:pPr algn="ctr">
                        <a:lnSpc>
                          <a:spcPts val="1500"/>
                        </a:lnSpc>
                        <a:spcAft>
                          <a:spcPts val="0"/>
                        </a:spcAft>
                      </a:pP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自宅等へのインターネット環境</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7">
                  <a:txBody>
                    <a:bodyPr/>
                    <a:lstStyle/>
                    <a:p>
                      <a:pPr algn="ctr">
                        <a:spcAft>
                          <a:spcPts val="0"/>
                        </a:spcAft>
                      </a:pP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環境あり　・　環境なし</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2240">
                <a:tc vMerge="1">
                  <a:txBody>
                    <a:bodyPr/>
                    <a:lstStyle/>
                    <a:p>
                      <a:endParaRPr kumimoji="1" lang="ja-JP" altLang="en-US"/>
                    </a:p>
                  </a:txBody>
                  <a:tcPr/>
                </a:tc>
                <a:tc>
                  <a:txBody>
                    <a:bodyPr/>
                    <a:lstStyle/>
                    <a:p>
                      <a:pPr marL="0" marR="0" lvl="0" indent="0" algn="ctr" defTabSz="1219170" rtl="0" eaLnBrk="1" fontAlgn="auto" latinLnBrk="0" hangingPunct="1">
                        <a:lnSpc>
                          <a:spcPts val="1500"/>
                        </a:lnSpc>
                        <a:spcBef>
                          <a:spcPts val="0"/>
                        </a:spcBef>
                        <a:spcAft>
                          <a:spcPts val="0"/>
                        </a:spcAft>
                        <a:buClrTx/>
                        <a:buSzTx/>
                        <a:buFontTx/>
                        <a:buNone/>
                        <a:tabLst/>
                        <a:defRPr/>
                      </a:pPr>
                      <a:r>
                        <a:rPr lang="ja-JP" alt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電　話</a:t>
                      </a:r>
                      <a:endParaRPr lang="ja-JP"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7">
                  <a:txBody>
                    <a:bodyPr/>
                    <a:lstStyle/>
                    <a:p>
                      <a:pPr algn="l">
                        <a:spcAft>
                          <a:spcPts val="0"/>
                        </a:spcAft>
                      </a:pP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46197129"/>
                  </a:ext>
                </a:extLst>
              </a:tr>
              <a:tr h="433466">
                <a:tc vMerge="1">
                  <a:txBody>
                    <a:bodyPr/>
                    <a:lstStyle/>
                    <a:p>
                      <a:endParaRPr kumimoji="1" lang="ja-JP" altLang="en-US"/>
                    </a:p>
                  </a:txBody>
                  <a:tcPr/>
                </a:tc>
                <a:tc>
                  <a:txBody>
                    <a:bodyPr/>
                    <a:lstStyle/>
                    <a:p>
                      <a:pPr algn="ctr">
                        <a:lnSpc>
                          <a:spcPts val="1500"/>
                        </a:lnSpc>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Ｆａｘ</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7">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447006">
                <a:tc vMerge="1">
                  <a:txBody>
                    <a:bodyPr/>
                    <a:lstStyle/>
                    <a:p>
                      <a:endParaRPr kumimoji="1" lang="ja-JP" altLang="en-US"/>
                    </a:p>
                  </a:txBody>
                  <a:tcPr/>
                </a:tc>
                <a:tc>
                  <a:txBody>
                    <a:bodyPr/>
                    <a:lstStyle/>
                    <a:p>
                      <a:pPr algn="ctr">
                        <a:lnSpc>
                          <a:spcPts val="1500"/>
                        </a:lnSpc>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Ｅ</a:t>
                      </a:r>
                      <a:r>
                        <a:rPr lang="en-US" sz="1800" kern="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Ｍａｉｌ</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7">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284373">
                <a:tc rowSpan="12" gridSpan="2">
                  <a:txBody>
                    <a:bodyPr/>
                    <a:lstStyle/>
                    <a:p>
                      <a:pPr algn="ctr">
                        <a:spcAft>
                          <a:spcPts val="0"/>
                        </a:spcAft>
                      </a:pP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希望日</a:t>
                      </a:r>
                      <a:endPar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希望日に○を付けてください）</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12" h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ja-JP" altLang="en-US" sz="1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例）●月●日（●）</a:t>
                      </a:r>
                      <a:endParaRPr lang="en-US" altLang="ja-JP" sz="1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spcAft>
                          <a:spcPts val="0"/>
                        </a:spcAft>
                      </a:pPr>
                      <a:r>
                        <a:rPr lang="ja-JP" altLang="en-US" sz="1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日（土）</a:t>
                      </a:r>
                      <a:endParaRPr lang="en-US" altLang="ja-JP" sz="1400" kern="100" dirty="0">
                        <a:ln>
                          <a:solidFill>
                            <a:schemeClr val="accent1"/>
                          </a:solidFill>
                          <a:prstDash val="dash"/>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algn="ctr">
                        <a:spcAft>
                          <a:spcPts val="0"/>
                        </a:spcAft>
                      </a:pPr>
                      <a:endParaRPr lang="en-US" altLang="ja-JP" sz="1400" kern="100" dirty="0">
                        <a:ln>
                          <a:solidFill>
                            <a:schemeClr val="accent1"/>
                          </a:solidFill>
                          <a:prstDash val="dash"/>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400" kern="100">
                          <a:effectLst/>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865286"/>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2310518"/>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0422273"/>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1206521"/>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2777809"/>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017410"/>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5395302"/>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7037324"/>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R7.1</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2692008"/>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R7.2</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044645"/>
                  </a:ext>
                </a:extLst>
              </a:tr>
              <a:tr h="284373">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R7.3</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a:spcAft>
                          <a:spcPts val="0"/>
                        </a:spcAft>
                      </a:pP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日（火）</a:t>
                      </a: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en-US" alt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algn="ctr" defTabSz="1219170" rtl="0" eaLnBrk="1" latinLnBrk="0" hangingPunct="1">
                        <a:spcAft>
                          <a:spcPts val="0"/>
                        </a:spcAft>
                      </a:pP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日（土）</a:t>
                      </a: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marL="0" algn="ctr" defTabSz="1219170" rtl="0" eaLnBrk="1" latinLnBrk="0" hangingPunct="1">
                        <a:spcAft>
                          <a:spcPts val="0"/>
                        </a:spcAft>
                      </a:pPr>
                      <a:endParaRPr kumimoji="1" lang="en-US" altLang="ja-JP" sz="1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400" kern="100" dirty="0">
                        <a:ln>
                          <a:solidFill>
                            <a:schemeClr val="accent1"/>
                          </a:solidFill>
                          <a:prstDash val="dash"/>
                        </a:ln>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6319675"/>
                  </a:ext>
                </a:extLst>
              </a:tr>
              <a:tr h="853155">
                <a:tc gridSpan="2">
                  <a:txBody>
                    <a:bodyPr/>
                    <a:lstStyle/>
                    <a:p>
                      <a:pPr algn="ctr">
                        <a:spcAft>
                          <a:spcPts val="0"/>
                        </a:spcAft>
                      </a:pP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希望時間</a:t>
                      </a:r>
                      <a:endPar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希望時間に○を付けてください）</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7">
                  <a:txBody>
                    <a:bodyPr/>
                    <a:lstStyle/>
                    <a:p>
                      <a:pPr algn="l">
                        <a:spcAft>
                          <a:spcPts val="0"/>
                        </a:spcAft>
                      </a:pP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１回目　</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　</a:t>
                      </a:r>
                      <a:endPar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spcAft>
                          <a:spcPts val="0"/>
                        </a:spcAft>
                      </a:pP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２回目　</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　　</a:t>
                      </a:r>
                      <a:endPar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spcAft>
                          <a:spcPts val="0"/>
                        </a:spcAft>
                      </a:pP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３回目　</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565757">
                <a:tc gridSpan="2">
                  <a:txBody>
                    <a:bodyPr/>
                    <a:lstStyle/>
                    <a:p>
                      <a:pPr algn="ctr">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Ｕ</a:t>
                      </a:r>
                      <a:r>
                        <a:rPr lang="en-US" alt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IJ</a:t>
                      </a: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ターンを希望する市町村名</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7">
                  <a:txBody>
                    <a:bodyPr/>
                    <a:lstStyle/>
                    <a:p>
                      <a:pPr algn="ctr">
                        <a:spcAft>
                          <a:spcPts val="0"/>
                        </a:spcAft>
                      </a:pPr>
                      <a:r>
                        <a:rPr lang="ja-JP" sz="1400" kern="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1349378">
                <a:tc gridSpan="2">
                  <a:txBody>
                    <a:bodyPr/>
                    <a:lstStyle/>
                    <a:p>
                      <a:pPr algn="ctr">
                        <a:lnSpc>
                          <a:spcPts val="2000"/>
                        </a:lnSpc>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創業を予定する分野</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ja-JP" sz="1800" kern="0" dirty="0">
                          <a:effectLst/>
                          <a:latin typeface="メイリオ" panose="020B0604030504040204" pitchFamily="50" charset="-128"/>
                          <a:ea typeface="メイリオ" panose="020B0604030504040204" pitchFamily="50" charset="-128"/>
                          <a:cs typeface="メイリオ" panose="020B0604030504040204" pitchFamily="50" charset="-128"/>
                        </a:rPr>
                        <a:t>（検討業種に○を付けてください）</a:t>
                      </a:r>
                      <a:endPar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7">
                  <a:txBody>
                    <a:bodyPr/>
                    <a:lstStyle/>
                    <a:p>
                      <a:pPr algn="l">
                        <a:lnSpc>
                          <a:spcPts val="1500"/>
                        </a:lnSpc>
                        <a:spcAft>
                          <a:spcPts val="0"/>
                        </a:spcAft>
                      </a:pPr>
                      <a:r>
                        <a:rPr lang="ja-JP" altLang="en-US" sz="1600" kern="100" spc="-1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農林水産　</a:t>
                      </a:r>
                      <a:r>
                        <a:rPr lang="ja-JP" altLang="en-US"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建設　　３</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製造　　４</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飲食</a:t>
                      </a:r>
                      <a:r>
                        <a:rPr lang="ja-JP" altLang="en-US"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500"/>
                        </a:lnSpc>
                        <a:spcAft>
                          <a:spcPts val="0"/>
                        </a:spcAft>
                      </a:pPr>
                      <a:endPar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500"/>
                        </a:lnSpc>
                        <a:spcAft>
                          <a:spcPts val="0"/>
                        </a:spcAft>
                      </a:pPr>
                      <a:r>
                        <a:rPr lang="ja-JP" altLang="en-US"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　５</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情報通信　　６</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卸売・小売　　７</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医療・福祉</a:t>
                      </a:r>
                      <a:endPar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500"/>
                        </a:lnSpc>
                        <a:spcAft>
                          <a:spcPts val="0"/>
                        </a:spcAft>
                      </a:pPr>
                      <a:endPar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500"/>
                        </a:lnSpc>
                        <a:spcAft>
                          <a:spcPts val="0"/>
                        </a:spcAft>
                      </a:pPr>
                      <a:r>
                        <a:rPr lang="ja-JP" altLang="en-US"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８</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その他（　　　　</a:t>
                      </a:r>
                      <a:r>
                        <a:rPr lang="ja-JP" altLang="en-US"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９</a:t>
                      </a:r>
                      <a:r>
                        <a:rPr lang="en-US" alt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spc="-10" dirty="0">
                          <a:effectLst/>
                          <a:latin typeface="メイリオ" panose="020B0604030504040204" pitchFamily="50" charset="-128"/>
                          <a:ea typeface="メイリオ" panose="020B0604030504040204" pitchFamily="50" charset="-128"/>
                          <a:cs typeface="メイリオ" panose="020B0604030504040204" pitchFamily="50" charset="-128"/>
                        </a:rPr>
                        <a:t>未定</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bl>
          </a:graphicData>
        </a:graphic>
      </p:graphicFrame>
      <p:grpSp>
        <p:nvGrpSpPr>
          <p:cNvPr id="8" name="グループ化 7"/>
          <p:cNvGrpSpPr/>
          <p:nvPr/>
        </p:nvGrpSpPr>
        <p:grpSpPr>
          <a:xfrm>
            <a:off x="508076" y="257912"/>
            <a:ext cx="9383275" cy="1426427"/>
            <a:chOff x="290990" y="530740"/>
            <a:chExt cx="11490960" cy="1152210"/>
          </a:xfrm>
        </p:grpSpPr>
        <p:sp>
          <p:nvSpPr>
            <p:cNvPr id="6" name="正方形/長方形 5"/>
            <p:cNvSpPr/>
            <p:nvPr/>
          </p:nvSpPr>
          <p:spPr>
            <a:xfrm>
              <a:off x="290990" y="530740"/>
              <a:ext cx="11490960" cy="959801"/>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29880" y="670936"/>
              <a:ext cx="11179140" cy="1012014"/>
            </a:xfrm>
            <a:prstGeom prst="rect">
              <a:avLst/>
            </a:prstGeom>
            <a:noFill/>
          </p:spPr>
          <p:txBody>
            <a:bodyPr wrap="square" rtlCol="0">
              <a:spAutoFit/>
            </a:bodyPr>
            <a:lstStyle/>
            <a:p>
              <a:pPr algn="ctr">
                <a:defRPr/>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あおもり</a:t>
              </a:r>
              <a:r>
                <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UI</a:t>
              </a: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Ｊターン創業相談会 　参加申込書</a:t>
              </a:r>
              <a:endParaRPr lang="en-US" altLang="ja-JP" sz="20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　公益財団法人</a:t>
              </a:r>
              <a:r>
                <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rPr>
                <a:t>21</a:t>
              </a: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あおもり産業総合支援センター　宛</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defRPr/>
              </a:pPr>
              <a:r>
                <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ＦＡＸ</a:t>
              </a:r>
              <a:r>
                <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】017-721-2514</a:t>
              </a:r>
              <a:endParaRPr kumimoji="1" lang="ja-JP" altLang="en-US" sz="4400" b="1" dirty="0">
                <a:solidFill>
                  <a:srgbClr val="FF99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 name="グループ化 3">
            <a:extLst>
              <a:ext uri="{FF2B5EF4-FFF2-40B4-BE49-F238E27FC236}">
                <a16:creationId xmlns:a16="http://schemas.microsoft.com/office/drawing/2014/main" id="{41EF7409-E2A5-467A-8B2B-7A32D5D2A6BF}"/>
              </a:ext>
            </a:extLst>
          </p:cNvPr>
          <p:cNvGrpSpPr/>
          <p:nvPr/>
        </p:nvGrpSpPr>
        <p:grpSpPr>
          <a:xfrm>
            <a:off x="621491" y="14511262"/>
            <a:ext cx="11718420" cy="1684320"/>
            <a:chOff x="590412" y="14261128"/>
            <a:chExt cx="11718420" cy="1684320"/>
          </a:xfrm>
        </p:grpSpPr>
        <p:sp>
          <p:nvSpPr>
            <p:cNvPr id="9" name="テキスト ボックス 8"/>
            <p:cNvSpPr txBox="1"/>
            <p:nvPr/>
          </p:nvSpPr>
          <p:spPr>
            <a:xfrm>
              <a:off x="817872" y="15235584"/>
              <a:ext cx="11490960" cy="584775"/>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青森県庁ページ「</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創業・起業の支援</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https://www.pref.aomori.lg.jp/</a:t>
              </a: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sangyo/shoko</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/support_for_entrepreneurs.html</a:t>
              </a:r>
            </a:p>
          </p:txBody>
        </p:sp>
        <p:sp>
          <p:nvSpPr>
            <p:cNvPr id="10" name="テキスト ボックス 9"/>
            <p:cNvSpPr txBox="1"/>
            <p:nvPr/>
          </p:nvSpPr>
          <p:spPr>
            <a:xfrm>
              <a:off x="590412" y="14571634"/>
              <a:ext cx="9419486" cy="584775"/>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Facebook</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ページ</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あおもり創業応援隊！</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a:latin typeface="メイリオ" panose="020B0604030504040204" pitchFamily="50" charset="-128"/>
                  <a:ea typeface="メイリオ" panose="020B0604030504040204" pitchFamily="50" charset="-128"/>
                </a:rPr>
                <a:t>https://www.facebook.com/aomorisogyo </a:t>
              </a:r>
              <a:r>
                <a:rPr lang="ja-JP" altLang="en-US" sz="1600" b="1" dirty="0">
                  <a:latin typeface="メイリオ" panose="020B0604030504040204" pitchFamily="50" charset="-128"/>
                  <a:ea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0771" y="14862620"/>
              <a:ext cx="1082828" cy="1082828"/>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7086" y="14261128"/>
              <a:ext cx="1082828" cy="1082828"/>
            </a:xfrm>
            <a:prstGeom prst="rect">
              <a:avLst/>
            </a:prstGeom>
          </p:spPr>
        </p:pic>
      </p:grpSp>
      <p:sp>
        <p:nvSpPr>
          <p:cNvPr id="15" name="テキスト ボックス 14"/>
          <p:cNvSpPr txBox="1"/>
          <p:nvPr/>
        </p:nvSpPr>
        <p:spPr>
          <a:xfrm>
            <a:off x="439986" y="1591097"/>
            <a:ext cx="11312027" cy="2725105"/>
          </a:xfrm>
          <a:prstGeom prst="rect">
            <a:avLst/>
          </a:prstGeom>
          <a:noFill/>
        </p:spPr>
        <p:txBody>
          <a:bodyPr wrap="square" rtlCol="0">
            <a:spAutoFit/>
          </a:bodyPr>
          <a:lstStyle/>
          <a:p>
            <a:pPr>
              <a:lnSpc>
                <a:spcPts val="2500"/>
              </a:lnSpc>
            </a:pPr>
            <a:r>
              <a:rPr lang="en-US" altLang="ja-JP" b="1" u="sng" dirty="0">
                <a:latin typeface="+mj-ea"/>
                <a:cs typeface="メイリオ" panose="020B0604030504040204" pitchFamily="50" charset="-128"/>
              </a:rPr>
              <a:t>【</a:t>
            </a:r>
            <a:r>
              <a:rPr lang="ja-JP" altLang="en-US" b="1" u="sng" dirty="0">
                <a:latin typeface="+mj-ea"/>
                <a:cs typeface="メイリオ" panose="020B0604030504040204" pitchFamily="50" charset="-128"/>
              </a:rPr>
              <a:t>相談応対</a:t>
            </a:r>
            <a:r>
              <a:rPr lang="en-US" altLang="ja-JP" b="1" u="sng" dirty="0">
                <a:latin typeface="+mj-ea"/>
                <a:cs typeface="メイリオ" panose="020B0604030504040204" pitchFamily="50" charset="-128"/>
              </a:rPr>
              <a:t>】</a:t>
            </a:r>
            <a:r>
              <a:rPr lang="ja-JP" altLang="en-US" b="1" u="sng" dirty="0">
                <a:latin typeface="+mj-ea"/>
                <a:cs typeface="メイリオ" panose="020B0604030504040204" pitchFamily="50" charset="-128"/>
              </a:rPr>
              <a:t>　公益財団法人２１あおもり産業総合支援センター　インキュベーション・マネジャー</a:t>
            </a:r>
            <a:endParaRPr lang="en-US" altLang="ja-JP" b="1" u="sng" dirty="0">
              <a:latin typeface="+mj-ea"/>
              <a:cs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◆インキュベーション・マネジャーとは、創業・起業希望者を、構想・企画の段階から創業・起業に至るまで一貫して</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支援する専門家です。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◆「創業したい」、「創業を検討している」、「起業に関心・興味がある」という方に対し、創業前の構想段階から創</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業後のフォローアップまで「伴走型」で各種支援・アドバイスを行います。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・起業のアイディアはあるのだが、何から準備したいいのか。</a:t>
            </a: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・事業を始めるに際し、資金的な問題をどうしたらいいのか。</a:t>
            </a: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・事業を開始して間もないが、今後の課題にどう取り組めばいいのか。　等</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御記入いただいた内容は、個人情報保護法等に基づき適正に管理し、</a:t>
            </a:r>
            <a:r>
              <a:rPr lang="ja-JP" altLang="ja-JP" sz="1600" dirty="0">
                <a:latin typeface="メイリオ" panose="020B0604030504040204" pitchFamily="50" charset="-128"/>
                <a:ea typeface="メイリオ" panose="020B0604030504040204" pitchFamily="50" charset="-128"/>
              </a:rPr>
              <a:t>創業支援</a:t>
            </a:r>
            <a:r>
              <a:rPr lang="ja-JP" altLang="en-US" sz="1600" dirty="0">
                <a:latin typeface="メイリオ" panose="020B0604030504040204" pitchFamily="50" charset="-128"/>
                <a:ea typeface="メイリオ" panose="020B0604030504040204" pitchFamily="50" charset="-128"/>
              </a:rPr>
              <a:t>に関する御相談対応や創業関連情報の</a:t>
            </a:r>
            <a:endParaRPr lang="en-US" altLang="ja-JP" sz="1600" dirty="0">
              <a:latin typeface="メイリオ" panose="020B0604030504040204" pitchFamily="50" charset="-128"/>
              <a:ea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rPr>
              <a:t>　　提供以外には使用いたしません。なお、今後の御相談に関連する青森県内市町村及び関係支援機関で情報共有させて</a:t>
            </a:r>
            <a:endParaRPr lang="en-US" altLang="ja-JP" sz="1600" dirty="0">
              <a:latin typeface="メイリオ" panose="020B0604030504040204" pitchFamily="50" charset="-128"/>
              <a:ea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rPr>
              <a:t>　　いただくことがありますので御了承ください。</a:t>
            </a:r>
            <a:endParaRPr lang="ja-JP" altLang="ja-JP" sz="1600" dirty="0">
              <a:latin typeface="メイリオ" panose="020B0604030504040204" pitchFamily="50" charset="-128"/>
              <a:ea typeface="メイリオ" panose="020B0604030504040204" pitchFamily="50" charset="-128"/>
            </a:endParaRPr>
          </a:p>
        </p:txBody>
      </p:sp>
      <p:pic>
        <p:nvPicPr>
          <p:cNvPr id="14" name="図 13"/>
          <p:cNvPicPr>
            <a:picLocks noChangeAspect="1"/>
          </p:cNvPicPr>
          <p:nvPr/>
        </p:nvPicPr>
        <p:blipFill>
          <a:blip r:embed="rId4" cstate="print">
            <a:grayscl/>
            <a:extLst>
              <a:ext uri="{28A0092B-C50C-407E-A947-70E740481C1C}">
                <a14:useLocalDpi xmlns:a14="http://schemas.microsoft.com/office/drawing/2010/main" val="0"/>
              </a:ext>
            </a:extLst>
          </a:blip>
          <a:stretch>
            <a:fillRect/>
          </a:stretch>
        </p:blipFill>
        <p:spPr>
          <a:xfrm>
            <a:off x="10106978" y="257912"/>
            <a:ext cx="1295400" cy="1293598"/>
          </a:xfrm>
          <a:prstGeom prst="rect">
            <a:avLst/>
          </a:prstGeom>
          <a:solidFill>
            <a:srgbClr val="33CC33"/>
          </a:solidFill>
        </p:spPr>
      </p:pic>
      <p:sp>
        <p:nvSpPr>
          <p:cNvPr id="3" name="テキスト ボックス 2">
            <a:extLst>
              <a:ext uri="{FF2B5EF4-FFF2-40B4-BE49-F238E27FC236}">
                <a16:creationId xmlns:a16="http://schemas.microsoft.com/office/drawing/2014/main" id="{06770FEC-5E36-4259-9FCE-0007E4C4F3AE}"/>
              </a:ext>
            </a:extLst>
          </p:cNvPr>
          <p:cNvSpPr txBox="1"/>
          <p:nvPr/>
        </p:nvSpPr>
        <p:spPr>
          <a:xfrm>
            <a:off x="526379" y="14373261"/>
            <a:ext cx="4884421"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青森県での創業に関する情報は、</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321026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1855</TotalTime>
  <Words>1683</Words>
  <Application>Microsoft Office PowerPoint</Application>
  <PresentationFormat>ユーザー設定</PresentationFormat>
  <Paragraphs>209</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201op</cp:lastModifiedBy>
  <cp:revision>276</cp:revision>
  <cp:lastPrinted>2024-03-25T07:14:19Z</cp:lastPrinted>
  <dcterms:created xsi:type="dcterms:W3CDTF">2014-12-17T01:41:06Z</dcterms:created>
  <dcterms:modified xsi:type="dcterms:W3CDTF">2024-03-27T00:06:41Z</dcterms:modified>
</cp:coreProperties>
</file>